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0" r:id="rId1"/>
  </p:sldMasterIdLst>
  <p:notesMasterIdLst>
    <p:notesMasterId r:id="rId61"/>
  </p:notesMasterIdLst>
  <p:handoutMasterIdLst>
    <p:handoutMasterId r:id="rId62"/>
  </p:handoutMasterIdLst>
  <p:sldIdLst>
    <p:sldId id="824" r:id="rId2"/>
    <p:sldId id="852" r:id="rId3"/>
    <p:sldId id="917" r:id="rId4"/>
    <p:sldId id="898" r:id="rId5"/>
    <p:sldId id="899" r:id="rId6"/>
    <p:sldId id="893" r:id="rId7"/>
    <p:sldId id="886" r:id="rId8"/>
    <p:sldId id="889" r:id="rId9"/>
    <p:sldId id="895" r:id="rId10"/>
    <p:sldId id="919" r:id="rId11"/>
    <p:sldId id="896" r:id="rId12"/>
    <p:sldId id="890" r:id="rId13"/>
    <p:sldId id="907" r:id="rId14"/>
    <p:sldId id="897" r:id="rId15"/>
    <p:sldId id="900" r:id="rId16"/>
    <p:sldId id="901" r:id="rId17"/>
    <p:sldId id="902" r:id="rId18"/>
    <p:sldId id="1137" r:id="rId19"/>
    <p:sldId id="903" r:id="rId20"/>
    <p:sldId id="904" r:id="rId21"/>
    <p:sldId id="920" r:id="rId22"/>
    <p:sldId id="905" r:id="rId23"/>
    <p:sldId id="906" r:id="rId24"/>
    <p:sldId id="916" r:id="rId25"/>
    <p:sldId id="1153" r:id="rId26"/>
    <p:sldId id="909" r:id="rId27"/>
    <p:sldId id="869" r:id="rId28"/>
    <p:sldId id="870" r:id="rId29"/>
    <p:sldId id="880" r:id="rId30"/>
    <p:sldId id="871" r:id="rId31"/>
    <p:sldId id="872" r:id="rId32"/>
    <p:sldId id="873" r:id="rId33"/>
    <p:sldId id="874" r:id="rId34"/>
    <p:sldId id="875" r:id="rId35"/>
    <p:sldId id="894" r:id="rId36"/>
    <p:sldId id="884" r:id="rId37"/>
    <p:sldId id="908" r:id="rId38"/>
    <p:sldId id="911" r:id="rId39"/>
    <p:sldId id="918" r:id="rId40"/>
    <p:sldId id="910" r:id="rId41"/>
    <p:sldId id="913" r:id="rId42"/>
    <p:sldId id="1154" r:id="rId43"/>
    <p:sldId id="921" r:id="rId44"/>
    <p:sldId id="915" r:id="rId45"/>
    <p:sldId id="883" r:id="rId46"/>
    <p:sldId id="853" r:id="rId47"/>
    <p:sldId id="856" r:id="rId48"/>
    <p:sldId id="854" r:id="rId49"/>
    <p:sldId id="857" r:id="rId50"/>
    <p:sldId id="860" r:id="rId51"/>
    <p:sldId id="842" r:id="rId52"/>
    <p:sldId id="862" r:id="rId53"/>
    <p:sldId id="863" r:id="rId54"/>
    <p:sldId id="845" r:id="rId55"/>
    <p:sldId id="846" r:id="rId56"/>
    <p:sldId id="847" r:id="rId57"/>
    <p:sldId id="848" r:id="rId58"/>
    <p:sldId id="849" r:id="rId59"/>
    <p:sldId id="851" r:id="rId60"/>
  </p:sldIdLst>
  <p:sldSz cx="9144000" cy="6858000" type="screen4x3"/>
  <p:notesSz cx="9163050" cy="6877050"/>
  <p:defaultTextStyle>
    <a:defPPr>
      <a:defRPr lang="en-US"/>
    </a:defPPr>
    <a:lvl1pPr algn="ctr" rtl="0" eaLnBrk="0" fontAlgn="base" hangingPunct="0">
      <a:spcBef>
        <a:spcPct val="0"/>
      </a:spcBef>
      <a:spcAft>
        <a:spcPct val="0"/>
      </a:spcAft>
      <a:defRPr sz="2400" b="1" kern="1200">
        <a:solidFill>
          <a:schemeClr val="tx1"/>
        </a:solidFill>
        <a:latin typeface="Arial Narrow" charset="0"/>
        <a:ea typeface="ＭＳ Ｐゴシック" charset="0"/>
        <a:cs typeface="ＭＳ Ｐゴシック" charset="0"/>
      </a:defRPr>
    </a:lvl1pPr>
    <a:lvl2pPr marL="457200" algn="ctr" rtl="0" eaLnBrk="0" fontAlgn="base" hangingPunct="0">
      <a:spcBef>
        <a:spcPct val="0"/>
      </a:spcBef>
      <a:spcAft>
        <a:spcPct val="0"/>
      </a:spcAft>
      <a:defRPr sz="2400" b="1" kern="1200">
        <a:solidFill>
          <a:schemeClr val="tx1"/>
        </a:solidFill>
        <a:latin typeface="Arial Narrow" charset="0"/>
        <a:ea typeface="ＭＳ Ｐゴシック" charset="0"/>
        <a:cs typeface="ＭＳ Ｐゴシック" charset="0"/>
      </a:defRPr>
    </a:lvl2pPr>
    <a:lvl3pPr marL="914400" algn="ctr" rtl="0" eaLnBrk="0" fontAlgn="base" hangingPunct="0">
      <a:spcBef>
        <a:spcPct val="0"/>
      </a:spcBef>
      <a:spcAft>
        <a:spcPct val="0"/>
      </a:spcAft>
      <a:defRPr sz="2400" b="1" kern="1200">
        <a:solidFill>
          <a:schemeClr val="tx1"/>
        </a:solidFill>
        <a:latin typeface="Arial Narrow" charset="0"/>
        <a:ea typeface="ＭＳ Ｐゴシック" charset="0"/>
        <a:cs typeface="ＭＳ Ｐゴシック" charset="0"/>
      </a:defRPr>
    </a:lvl3pPr>
    <a:lvl4pPr marL="1371600" algn="ctr" rtl="0" eaLnBrk="0" fontAlgn="base" hangingPunct="0">
      <a:spcBef>
        <a:spcPct val="0"/>
      </a:spcBef>
      <a:spcAft>
        <a:spcPct val="0"/>
      </a:spcAft>
      <a:defRPr sz="2400" b="1" kern="1200">
        <a:solidFill>
          <a:schemeClr val="tx1"/>
        </a:solidFill>
        <a:latin typeface="Arial Narrow" charset="0"/>
        <a:ea typeface="ＭＳ Ｐゴシック" charset="0"/>
        <a:cs typeface="ＭＳ Ｐゴシック" charset="0"/>
      </a:defRPr>
    </a:lvl4pPr>
    <a:lvl5pPr marL="1828800" algn="ctr" rtl="0" eaLnBrk="0" fontAlgn="base" hangingPunct="0">
      <a:spcBef>
        <a:spcPct val="0"/>
      </a:spcBef>
      <a:spcAft>
        <a:spcPct val="0"/>
      </a:spcAft>
      <a:defRPr sz="2400" b="1"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sz="2400" b="1"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sz="2400" b="1"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sz="2400" b="1"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sz="2400" b="1" kern="1200">
        <a:solidFill>
          <a:schemeClr val="tx1"/>
        </a:solidFill>
        <a:latin typeface="Arial Narrow" charset="0"/>
        <a:ea typeface="ＭＳ Ｐゴシック" charset="0"/>
        <a:cs typeface="ＭＳ Ｐゴシック" charset="0"/>
      </a:defRPr>
    </a:lvl9pPr>
  </p:defaultTextStyle>
  <p:extLst>
    <p:ext uri="{EFAFB233-063F-42B5-8137-9DF3F51BA10A}">
      <p15:sldGuideLst xmlns:p15="http://schemas.microsoft.com/office/powerpoint/2012/main">
        <p15:guide id="1" orient="horz">
          <p15:clr>
            <a:srgbClr val="A4A3A4"/>
          </p15:clr>
        </p15:guide>
        <p15:guide id="2" pos="5692">
          <p15:clr>
            <a:srgbClr val="A4A3A4"/>
          </p15:clr>
        </p15:guide>
      </p15:sldGuideLst>
    </p:ext>
    <p:ext uri="{2D200454-40CA-4A62-9FC3-DE9A4176ACB9}">
      <p15:notesGuideLst xmlns:p15="http://schemas.microsoft.com/office/powerpoint/2012/main">
        <p15:guide id="1" orient="horz" pos="2166" userDrawn="1">
          <p15:clr>
            <a:srgbClr val="A4A3A4"/>
          </p15:clr>
        </p15:guide>
        <p15:guide id="2" pos="288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FFFFCC"/>
    <a:srgbClr val="CC6600"/>
    <a:srgbClr val="006600"/>
    <a:srgbClr val="FFFFFF"/>
    <a:srgbClr val="FF6600"/>
    <a:srgbClr val="99CCFF"/>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06"/>
    <p:restoredTop sz="92650"/>
  </p:normalViewPr>
  <p:slideViewPr>
    <p:cSldViewPr snapToGrid="0">
      <p:cViewPr varScale="1">
        <p:scale>
          <a:sx n="81" d="100"/>
          <a:sy n="81" d="100"/>
        </p:scale>
        <p:origin x="328" y="176"/>
      </p:cViewPr>
      <p:guideLst>
        <p:guide orient="horz"/>
        <p:guide pos="56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2816"/>
    </p:cViewPr>
  </p:sorterViewPr>
  <p:notesViewPr>
    <p:cSldViewPr snapToGrid="0">
      <p:cViewPr>
        <p:scale>
          <a:sx n="150" d="100"/>
          <a:sy n="150" d="100"/>
        </p:scale>
        <p:origin x="-72" y="-72"/>
      </p:cViewPr>
      <p:guideLst>
        <p:guide orient="horz" pos="2166"/>
        <p:guide pos="288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8" name="Text Box 6"/>
          <p:cNvSpPr txBox="1">
            <a:spLocks noChangeArrowheads="1"/>
          </p:cNvSpPr>
          <p:nvPr/>
        </p:nvSpPr>
        <p:spPr bwMode="auto">
          <a:xfrm>
            <a:off x="6500013" y="6327793"/>
            <a:ext cx="1910026" cy="255127"/>
          </a:xfrm>
          <a:prstGeom prst="rect">
            <a:avLst/>
          </a:prstGeom>
          <a:noFill/>
          <a:ln w="25400">
            <a:noFill/>
            <a:miter lim="800000"/>
            <a:headEnd type="none" w="sm" len="sm"/>
            <a:tailEnd type="none" w="sm" len="sm"/>
          </a:ln>
          <a:effectLst/>
        </p:spPr>
        <p:txBody>
          <a:bodyPr lIns="100261" tIns="50130" rIns="100261" bIns="50130">
            <a:spAutoFit/>
          </a:bodyPr>
          <a:lstStyle>
            <a:lvl1pPr defTabSz="1001713">
              <a:defRPr sz="2400" b="1">
                <a:solidFill>
                  <a:schemeClr val="tx1"/>
                </a:solidFill>
                <a:latin typeface="Arial Narrow" charset="0"/>
                <a:ea typeface="ＭＳ Ｐゴシック" charset="0"/>
                <a:cs typeface="ＭＳ Ｐゴシック" charset="0"/>
              </a:defRPr>
            </a:lvl1pPr>
            <a:lvl2pPr marL="37931725" indent="-37474525" defTabSz="1001713">
              <a:defRPr sz="2400" b="1">
                <a:solidFill>
                  <a:schemeClr val="tx1"/>
                </a:solidFill>
                <a:latin typeface="Arial Narrow" charset="0"/>
                <a:ea typeface="ＭＳ Ｐゴシック" charset="0"/>
              </a:defRPr>
            </a:lvl2pPr>
            <a:lvl3pPr>
              <a:defRPr sz="2400" b="1">
                <a:solidFill>
                  <a:schemeClr val="tx1"/>
                </a:solidFill>
                <a:latin typeface="Arial Narrow" charset="0"/>
                <a:ea typeface="ＭＳ Ｐゴシック" charset="0"/>
              </a:defRPr>
            </a:lvl3pPr>
            <a:lvl4pPr>
              <a:defRPr sz="2400" b="1">
                <a:solidFill>
                  <a:schemeClr val="tx1"/>
                </a:solidFill>
                <a:latin typeface="Arial Narrow" charset="0"/>
                <a:ea typeface="ＭＳ Ｐゴシック" charset="0"/>
              </a:defRPr>
            </a:lvl4pPr>
            <a:lvl5pPr>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defRPr/>
            </a:pPr>
            <a:r>
              <a:rPr lang="en-US" sz="1000">
                <a:solidFill>
                  <a:schemeClr val="tx2"/>
                </a:solidFill>
              </a:rPr>
              <a:t>Page </a:t>
            </a:r>
            <a:fld id="{75DE3757-126A-AE4F-B68E-15274298CD9F}" type="slidenum">
              <a:rPr lang="en-US" sz="1000" smtClean="0">
                <a:solidFill>
                  <a:schemeClr val="tx2"/>
                </a:solidFill>
              </a:rPr>
              <a:pPr>
                <a:spcBef>
                  <a:spcPct val="50000"/>
                </a:spcBef>
                <a:defRPr/>
              </a:pPr>
              <a:t>‹#›</a:t>
            </a:fld>
            <a:endParaRPr lang="en-US" sz="1000">
              <a:solidFill>
                <a:schemeClr val="tx2"/>
              </a:solidFill>
            </a:endParaRPr>
          </a:p>
        </p:txBody>
      </p:sp>
      <p:sp>
        <p:nvSpPr>
          <p:cNvPr id="15363" name="Text Box 8"/>
          <p:cNvSpPr txBox="1">
            <a:spLocks noChangeArrowheads="1"/>
          </p:cNvSpPr>
          <p:nvPr/>
        </p:nvSpPr>
        <p:spPr bwMode="auto">
          <a:xfrm>
            <a:off x="8108081" y="238291"/>
            <a:ext cx="202544" cy="2551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type="none" w="sm" len="sm"/>
                <a:tailEnd type="none" w="sm" len="sm"/>
              </a14:hiddenLine>
            </a:ext>
          </a:extLst>
        </p:spPr>
        <p:txBody>
          <a:bodyPr wrap="none" lIns="100261" tIns="50130" rIns="100261" bIns="50130">
            <a:spAutoFit/>
          </a:bodyPr>
          <a:lstStyle>
            <a:lvl1pPr defTabSz="1001713">
              <a:defRPr sz="2400" b="1">
                <a:solidFill>
                  <a:schemeClr val="tx1"/>
                </a:solidFill>
                <a:latin typeface="Arial Narrow" charset="0"/>
                <a:ea typeface="ＭＳ Ｐゴシック" charset="0"/>
                <a:cs typeface="ＭＳ Ｐゴシック" charset="0"/>
              </a:defRPr>
            </a:lvl1pPr>
            <a:lvl2pPr marL="742950" indent="-285750" defTabSz="1001713">
              <a:defRPr sz="2400" b="1">
                <a:solidFill>
                  <a:schemeClr val="tx1"/>
                </a:solidFill>
                <a:latin typeface="Arial Narrow" charset="0"/>
                <a:ea typeface="ＭＳ Ｐゴシック" charset="0"/>
              </a:defRPr>
            </a:lvl2pPr>
            <a:lvl3pPr marL="1143000" indent="-228600" defTabSz="1001713">
              <a:defRPr sz="2400" b="1">
                <a:solidFill>
                  <a:schemeClr val="tx1"/>
                </a:solidFill>
                <a:latin typeface="Arial Narrow" charset="0"/>
                <a:ea typeface="ＭＳ Ｐゴシック" charset="0"/>
              </a:defRPr>
            </a:lvl3pPr>
            <a:lvl4pPr marL="1600200" indent="-228600" defTabSz="1001713">
              <a:defRPr sz="2400" b="1">
                <a:solidFill>
                  <a:schemeClr val="tx1"/>
                </a:solidFill>
                <a:latin typeface="Arial Narrow" charset="0"/>
                <a:ea typeface="ＭＳ Ｐゴシック" charset="0"/>
              </a:defRPr>
            </a:lvl4pPr>
            <a:lvl5pPr marL="2057400" indent="-228600" defTabSz="1001713">
              <a:defRPr sz="2400" b="1">
                <a:solidFill>
                  <a:schemeClr val="tx1"/>
                </a:solidFill>
                <a:latin typeface="Arial Narrow" charset="0"/>
                <a:ea typeface="ＭＳ Ｐゴシック" charset="0"/>
              </a:defRPr>
            </a:lvl5pPr>
            <a:lvl6pPr marL="2514600" indent="-228600" algn="ctr" defTabSz="1001713"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1001713"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1001713"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1001713" eaLnBrk="0" fontAlgn="base" hangingPunct="0">
              <a:spcBef>
                <a:spcPct val="0"/>
              </a:spcBef>
              <a:spcAft>
                <a:spcPct val="0"/>
              </a:spcAft>
              <a:defRPr sz="2400" b="1">
                <a:solidFill>
                  <a:schemeClr val="tx1"/>
                </a:solidFill>
                <a:latin typeface="Arial Narrow" charset="0"/>
                <a:ea typeface="ＭＳ Ｐゴシック" charset="0"/>
              </a:defRPr>
            </a:lvl9pPr>
          </a:lstStyle>
          <a:p>
            <a:pPr algn="r"/>
            <a:endParaRPr lang="fr-FR" sz="1000">
              <a:solidFill>
                <a:schemeClr val="tx2"/>
              </a:solidFill>
            </a:endParaRPr>
          </a:p>
        </p:txBody>
      </p:sp>
    </p:spTree>
    <p:extLst>
      <p:ext uri="{BB962C8B-B14F-4D97-AF65-F5344CB8AC3E}">
        <p14:creationId xmlns:p14="http://schemas.microsoft.com/office/powerpoint/2010/main" val="768187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50765" y="-23828"/>
            <a:ext cx="4029458" cy="346712"/>
          </a:xfrm>
          <a:prstGeom prst="rect">
            <a:avLst/>
          </a:prstGeom>
          <a:noFill/>
          <a:ln w="9525">
            <a:noFill/>
            <a:miter lim="800000"/>
            <a:headEnd/>
            <a:tailEnd/>
          </a:ln>
          <a:effectLst/>
        </p:spPr>
        <p:txBody>
          <a:bodyPr vert="horz" wrap="square" lIns="18732" tIns="0" rIns="18732" bIns="0" numCol="1" anchor="t" anchorCtr="0" compatLnSpc="1">
            <a:prstTxWarp prst="textNoShape">
              <a:avLst/>
            </a:prstTxWarp>
          </a:bodyPr>
          <a:lstStyle>
            <a:lvl1pPr algn="l" defTabSz="898525">
              <a:defRPr sz="1000" b="0" i="1">
                <a:latin typeface="Arial" charset="0"/>
                <a:ea typeface="+mn-ea"/>
                <a:cs typeface="+mn-cs"/>
              </a:defRPr>
            </a:lvl1pPr>
          </a:lstStyle>
          <a:p>
            <a:pPr>
              <a:defRPr/>
            </a:pPr>
            <a:endParaRPr lang="en-US"/>
          </a:p>
        </p:txBody>
      </p:sp>
      <p:sp>
        <p:nvSpPr>
          <p:cNvPr id="2051" name="Rectangle 3"/>
          <p:cNvSpPr>
            <a:spLocks noGrp="1" noChangeArrowheads="1"/>
          </p:cNvSpPr>
          <p:nvPr>
            <p:ph type="dt" idx="1"/>
          </p:nvPr>
        </p:nvSpPr>
        <p:spPr bwMode="auto">
          <a:xfrm>
            <a:off x="5184360" y="-23828"/>
            <a:ext cx="3927927" cy="346712"/>
          </a:xfrm>
          <a:prstGeom prst="rect">
            <a:avLst/>
          </a:prstGeom>
          <a:noFill/>
          <a:ln w="9525">
            <a:noFill/>
            <a:miter lim="800000"/>
            <a:headEnd/>
            <a:tailEnd/>
          </a:ln>
          <a:effectLst/>
        </p:spPr>
        <p:txBody>
          <a:bodyPr vert="horz" wrap="square" lIns="18732" tIns="0" rIns="18732" bIns="0" numCol="1" anchor="t" anchorCtr="0" compatLnSpc="1">
            <a:prstTxWarp prst="textNoShape">
              <a:avLst/>
            </a:prstTxWarp>
          </a:bodyPr>
          <a:lstStyle>
            <a:lvl1pPr algn="r" defTabSz="898525">
              <a:defRPr sz="1000" b="0" i="1">
                <a:latin typeface="Arial" charset="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2870200" y="508000"/>
            <a:ext cx="3425825" cy="2570163"/>
          </a:xfrm>
          <a:prstGeom prst="rect">
            <a:avLst/>
          </a:prstGeom>
          <a:noFill/>
          <a:ln w="12700">
            <a:solidFill>
              <a:schemeClr val="tx1"/>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1260661" y="3265765"/>
            <a:ext cx="6641731" cy="3115642"/>
          </a:xfrm>
          <a:prstGeom prst="rect">
            <a:avLst/>
          </a:prstGeom>
          <a:noFill/>
          <a:ln w="9525">
            <a:noFill/>
            <a:miter lim="800000"/>
            <a:headEnd/>
            <a:tailEnd/>
          </a:ln>
          <a:effectLst/>
        </p:spPr>
        <p:txBody>
          <a:bodyPr vert="horz" wrap="square" lIns="90537" tIns="45269" rIns="90537" bIns="4526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50765" y="6554167"/>
            <a:ext cx="4029458" cy="346712"/>
          </a:xfrm>
          <a:prstGeom prst="rect">
            <a:avLst/>
          </a:prstGeom>
          <a:noFill/>
          <a:ln w="9525">
            <a:noFill/>
            <a:miter lim="800000"/>
            <a:headEnd/>
            <a:tailEnd/>
          </a:ln>
          <a:effectLst/>
        </p:spPr>
        <p:txBody>
          <a:bodyPr vert="horz" wrap="square" lIns="18732" tIns="0" rIns="18732" bIns="0" numCol="1" anchor="b" anchorCtr="0" compatLnSpc="1">
            <a:prstTxWarp prst="textNoShape">
              <a:avLst/>
            </a:prstTxWarp>
          </a:bodyPr>
          <a:lstStyle>
            <a:lvl1pPr algn="l" defTabSz="898525">
              <a:defRPr sz="1000" b="0" i="1">
                <a:latin typeface="Arial" charset="0"/>
                <a:ea typeface="+mn-ea"/>
                <a:cs typeface="+mn-cs"/>
              </a:defRPr>
            </a:lvl1pPr>
          </a:lstStyle>
          <a:p>
            <a:pPr>
              <a:defRPr/>
            </a:pPr>
            <a:r>
              <a:rPr lang="en-US"/>
              <a:t>Page </a:t>
            </a:r>
          </a:p>
        </p:txBody>
      </p:sp>
      <p:sp>
        <p:nvSpPr>
          <p:cNvPr id="2055" name="Rectangle 7"/>
          <p:cNvSpPr>
            <a:spLocks noGrp="1" noChangeArrowheads="1"/>
          </p:cNvSpPr>
          <p:nvPr>
            <p:ph type="sldNum" sz="quarter" idx="5"/>
          </p:nvPr>
        </p:nvSpPr>
        <p:spPr bwMode="auto">
          <a:xfrm>
            <a:off x="5184360" y="6554167"/>
            <a:ext cx="3927927" cy="346712"/>
          </a:xfrm>
          <a:prstGeom prst="rect">
            <a:avLst/>
          </a:prstGeom>
          <a:noFill/>
          <a:ln w="9525">
            <a:noFill/>
            <a:miter lim="800000"/>
            <a:headEnd/>
            <a:tailEnd/>
          </a:ln>
          <a:effectLst/>
        </p:spPr>
        <p:txBody>
          <a:bodyPr vert="horz" wrap="square" lIns="18732" tIns="0" rIns="18732" bIns="0" numCol="1" anchor="b" anchorCtr="0" compatLnSpc="1">
            <a:prstTxWarp prst="textNoShape">
              <a:avLst/>
            </a:prstTxWarp>
          </a:bodyPr>
          <a:lstStyle>
            <a:lvl1pPr algn="r" defTabSz="898525">
              <a:defRPr sz="1000" b="0" i="1" smtClean="0">
                <a:latin typeface="Arial" charset="0"/>
              </a:defRPr>
            </a:lvl1pPr>
          </a:lstStyle>
          <a:p>
            <a:pPr>
              <a:defRPr/>
            </a:pPr>
            <a:fld id="{AC8DDB2B-8660-0E4A-A3B1-C551321E9275}" type="slidenum">
              <a:rPr lang="en-US"/>
              <a:pPr>
                <a:defRPr/>
              </a:pPr>
              <a:t>‹#›</a:t>
            </a:fld>
            <a:endParaRPr lang="en-US"/>
          </a:p>
        </p:txBody>
      </p:sp>
    </p:spTree>
    <p:extLst>
      <p:ext uri="{BB962C8B-B14F-4D97-AF65-F5344CB8AC3E}">
        <p14:creationId xmlns:p14="http://schemas.microsoft.com/office/powerpoint/2010/main" val="11658261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Narrow"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Narrow" pitchFamily="34"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Narrow" pitchFamily="34"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Narrow" pitchFamily="34"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Narrow" pitchFamily="34"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n.wikipedia.org/wiki/TSMC"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en.wikipedia.org/wiki/Apple_silicon#cite_note-103" TargetMode="External"/><Relationship Id="rId4" Type="http://schemas.openxmlformats.org/officeDocument/2006/relationships/hyperlink" Target="https://en.wikipedia.org/wiki/5_nm_process"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087280F3-C5EF-F648-A656-6ACAD9D6CD6E}" type="slidenum">
              <a:rPr lang="en-US" sz="1000" b="0">
                <a:latin typeface="Arial" charset="0"/>
              </a:rPr>
              <a:pPr/>
              <a:t>1</a:t>
            </a:fld>
            <a:endParaRPr lang="en-US" sz="1000" b="0">
              <a:latin typeface="Arial" charset="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Narrow"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4188" y="857250"/>
            <a:ext cx="3089275" cy="2316163"/>
          </a:xfrm>
        </p:spPr>
      </p:sp>
      <p:sp>
        <p:nvSpPr>
          <p:cNvPr id="3" name="Notes Placeholder 2"/>
          <p:cNvSpPr>
            <a:spLocks noGrp="1"/>
          </p:cNvSpPr>
          <p:nvPr>
            <p:ph type="body" idx="1"/>
          </p:nvPr>
        </p:nvSpPr>
        <p:spPr/>
        <p:txBody>
          <a:bodyPr/>
          <a:lstStyle/>
          <a:p>
            <a:r>
              <a:rPr lang="en-US" dirty="0"/>
              <a:t>HBM = High Bandwidth memory, stacked die up to 8 DRAM dies, interconnected with TSV and </a:t>
            </a:r>
            <a:r>
              <a:rPr lang="en-US" dirty="0" err="1"/>
              <a:t>microbumps</a:t>
            </a:r>
            <a:endParaRPr lang="en-US" dirty="0"/>
          </a:p>
        </p:txBody>
      </p:sp>
      <p:sp>
        <p:nvSpPr>
          <p:cNvPr id="4" name="Slide Number Placeholder 3"/>
          <p:cNvSpPr>
            <a:spLocks noGrp="1"/>
          </p:cNvSpPr>
          <p:nvPr>
            <p:ph type="sldNum" sz="quarter" idx="10"/>
          </p:nvPr>
        </p:nvSpPr>
        <p:spPr/>
        <p:txBody>
          <a:bodyPr/>
          <a:lstStyle/>
          <a:p>
            <a:fld id="{87AB9AA0-3049-6046-AC62-D8BCE0AC0B95}" type="slidenum">
              <a:rPr lang="en-US" smtClean="0"/>
              <a:t>13</a:t>
            </a:fld>
            <a:endParaRPr lang="en-US" dirty="0"/>
          </a:p>
        </p:txBody>
      </p:sp>
    </p:spTree>
    <p:extLst>
      <p:ext uri="{BB962C8B-B14F-4D97-AF65-F5344CB8AC3E}">
        <p14:creationId xmlns:p14="http://schemas.microsoft.com/office/powerpoint/2010/main" val="1657385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a:defRPr/>
            </a:pPr>
            <a:fld id="{AC8DDB2B-8660-0E4A-A3B1-C551321E9275}" type="slidenum">
              <a:rPr lang="en-US" smtClean="0"/>
              <a:pPr>
                <a:defRPr/>
              </a:pPr>
              <a:t>14</a:t>
            </a:fld>
            <a:endParaRPr lang="en-US"/>
          </a:p>
        </p:txBody>
      </p:sp>
    </p:spTree>
    <p:extLst>
      <p:ext uri="{BB962C8B-B14F-4D97-AF65-F5344CB8AC3E}">
        <p14:creationId xmlns:p14="http://schemas.microsoft.com/office/powerpoint/2010/main" val="1260194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2263" y="515938"/>
            <a:ext cx="3438525" cy="2578100"/>
          </a:xfrm>
        </p:spPr>
      </p:sp>
      <p:sp>
        <p:nvSpPr>
          <p:cNvPr id="3" name="Notes Placeholder 2"/>
          <p:cNvSpPr>
            <a:spLocks noGrp="1"/>
          </p:cNvSpPr>
          <p:nvPr>
            <p:ph type="body" idx="1"/>
          </p:nvPr>
        </p:nvSpPr>
        <p:spPr/>
        <p:txBody>
          <a:bodyPr/>
          <a:lstStyle/>
          <a:p>
            <a:endParaRPr lang="en-US" dirty="0"/>
          </a:p>
          <a:p>
            <a:r>
              <a:rPr lang="en-US" dirty="0"/>
              <a:t>Fully Depleted Silicon On Insulator, or FD-SOI, is a planar process technology that relies on two primary innovations. First, an ultra-thin layer of insulator, called the buried oxide, is positioned on top of the base silicon.</a:t>
            </a:r>
          </a:p>
          <a:p>
            <a:r>
              <a:rPr lang="en-US" dirty="0"/>
              <a:t>Then, a very thin silicon film implements the transistor channel. Thanks to its thinness, there is no need to dope the channel, thus making the transistor Fully Depleted.</a:t>
            </a:r>
          </a:p>
          <a:p>
            <a:r>
              <a:rPr lang="en-US" dirty="0"/>
              <a:t>The combination of these two innovations is called “ultra-thin body and buried oxide Fully Depleted SOI” or UTBB-FD-SOI.</a:t>
            </a:r>
          </a:p>
          <a:p>
            <a:r>
              <a:rPr lang="en-US" dirty="0"/>
              <a:t>By construction, FD-SOI enables much better transistor electrostatic characteristics versus conventional bulk technology. The buried oxide layer lowers the parasitic capacitance between the source and the drain. It also efficiently confines the electrons flowing from the source to the drain, dramatically reducing performance-degrading leakage currents.</a:t>
            </a:r>
          </a:p>
          <a:p>
            <a:br>
              <a:rPr lang="en-US" dirty="0"/>
            </a:br>
            <a:r>
              <a:rPr lang="en-US" b="1" dirty="0"/>
              <a:t>FD-SOI allows efficient transistor control</a:t>
            </a:r>
            <a:br>
              <a:rPr lang="en-US" dirty="0"/>
            </a:br>
            <a:r>
              <a:rPr lang="en-US" dirty="0"/>
              <a:t>FD-SOI technology enables control of the behavior of transistors not only through the gate, but also by polarizing the substrate underneath the device, similarly to the body bias available in Bulk technology</a:t>
            </a:r>
          </a:p>
          <a:p>
            <a:r>
              <a:rPr lang="en-US" dirty="0"/>
              <a:t>In bulk technology, body biasing is very limited, due to parasitic current leakage and inefficiency at reduced transistor geometry.</a:t>
            </a:r>
          </a:p>
          <a:p>
            <a:r>
              <a:rPr lang="en-US" dirty="0"/>
              <a:t>Thanks to the transistor construction in FD-SOI and its ultra-thin insulator layer, biasing is much more efficient. Also, the presence of the buried oxide allows the application of higher biasing voltages, resulting in breakthrough dynamic control of the transistor</a:t>
            </a:r>
          </a:p>
          <a:p>
            <a:r>
              <a:rPr lang="en-US" b="1" dirty="0"/>
              <a:t>The FBB advantage</a:t>
            </a:r>
            <a:br>
              <a:rPr lang="en-US" dirty="0"/>
            </a:br>
            <a:r>
              <a:rPr lang="en-US" dirty="0"/>
              <a:t>When polarization of the substrate is positive-- “Forward Body Biasing” or FBB-- the transistor can be switched faster.</a:t>
            </a:r>
          </a:p>
          <a:p>
            <a:r>
              <a:rPr lang="en-US" dirty="0"/>
              <a:t>This provides an extremely powerful technique to optimize performance and power consumption. Easy to implement, FBB can be modulated dynamically during the transistor operation, bringing a great flexibility for designers and letting them design their circuits to be faster when required and more energy efficient when performance isn’t as critical</a:t>
            </a:r>
          </a:p>
          <a:p>
            <a:endParaRPr lang="en-US" dirty="0"/>
          </a:p>
        </p:txBody>
      </p:sp>
      <p:sp>
        <p:nvSpPr>
          <p:cNvPr id="4" name="Slide Number Placeholder 3"/>
          <p:cNvSpPr>
            <a:spLocks noGrp="1"/>
          </p:cNvSpPr>
          <p:nvPr>
            <p:ph type="sldNum" sz="quarter" idx="10"/>
          </p:nvPr>
        </p:nvSpPr>
        <p:spPr/>
        <p:txBody>
          <a:bodyPr/>
          <a:lstStyle/>
          <a:p>
            <a:fld id="{DD440946-B3FE-4062-9BAE-4125F5E6CB49}" type="slidenum">
              <a:rPr lang="fr-FR" smtClean="0"/>
              <a:t>16</a:t>
            </a:fld>
            <a:endParaRPr lang="fr-FR"/>
          </a:p>
        </p:txBody>
      </p:sp>
    </p:spTree>
    <p:extLst>
      <p:ext uri="{BB962C8B-B14F-4D97-AF65-F5344CB8AC3E}">
        <p14:creationId xmlns:p14="http://schemas.microsoft.com/office/powerpoint/2010/main" val="2551740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The 5 nano node is in progress</a:t>
            </a:r>
          </a:p>
          <a:p>
            <a:r>
              <a:rPr lang="en-CH" dirty="0"/>
              <a:t>TSMC has sold to apple all its capacity for 2021 (Finfet)</a:t>
            </a:r>
          </a:p>
          <a:p>
            <a:r>
              <a:rPr lang="en-CH" dirty="0"/>
              <a:t>The 3 nano node in progress (Samsung nanowire 22)</a:t>
            </a:r>
          </a:p>
          <a:p>
            <a:r>
              <a:rPr lang="en-CH" dirty="0"/>
              <a:t>And then?</a:t>
            </a:r>
          </a:p>
          <a:p>
            <a:endParaRPr lang="en-CH" dirty="0"/>
          </a:p>
          <a:p>
            <a:r>
              <a:rPr lang="en-CH" dirty="0"/>
              <a:t>IM has announced the 2nm node in May 21</a:t>
            </a:r>
          </a:p>
        </p:txBody>
      </p:sp>
      <p:sp>
        <p:nvSpPr>
          <p:cNvPr id="4" name="Slide Number Placeholder 3"/>
          <p:cNvSpPr>
            <a:spLocks noGrp="1"/>
          </p:cNvSpPr>
          <p:nvPr>
            <p:ph type="sldNum" sz="quarter" idx="5"/>
          </p:nvPr>
        </p:nvSpPr>
        <p:spPr/>
        <p:txBody>
          <a:bodyPr/>
          <a:lstStyle/>
          <a:p>
            <a:fld id="{C83E51CD-15C5-4F4A-B7FF-896DD8C54075}" type="slidenum">
              <a:rPr lang="en-US" smtClean="0"/>
              <a:pPr/>
              <a:t>18</a:t>
            </a:fld>
            <a:endParaRPr lang="en-US" dirty="0"/>
          </a:p>
        </p:txBody>
      </p:sp>
    </p:spTree>
    <p:extLst>
      <p:ext uri="{BB962C8B-B14F-4D97-AF65-F5344CB8AC3E}">
        <p14:creationId xmlns:p14="http://schemas.microsoft.com/office/powerpoint/2010/main" val="3951183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Analog devices</a:t>
            </a:r>
          </a:p>
        </p:txBody>
      </p:sp>
      <p:sp>
        <p:nvSpPr>
          <p:cNvPr id="4" name="Slide Number Placeholder 3"/>
          <p:cNvSpPr>
            <a:spLocks noGrp="1"/>
          </p:cNvSpPr>
          <p:nvPr>
            <p:ph type="sldNum" sz="quarter" idx="5"/>
          </p:nvPr>
        </p:nvSpPr>
        <p:spPr/>
        <p:txBody>
          <a:bodyPr/>
          <a:lstStyle/>
          <a:p>
            <a:fld id="{C83E51CD-15C5-4F4A-B7FF-896DD8C54075}" type="slidenum">
              <a:rPr lang="en-US" smtClean="0"/>
              <a:pPr/>
              <a:t>21</a:t>
            </a:fld>
            <a:endParaRPr lang="en-US" dirty="0"/>
          </a:p>
        </p:txBody>
      </p:sp>
    </p:spTree>
    <p:extLst>
      <p:ext uri="{BB962C8B-B14F-4D97-AF65-F5344CB8AC3E}">
        <p14:creationId xmlns:p14="http://schemas.microsoft.com/office/powerpoint/2010/main" val="3490733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2FF09083-3C0A-EF4E-B0EF-32C423B165DD}" type="slidenum">
              <a:rPr lang="en-US" sz="1000" b="0">
                <a:latin typeface="Arial" charset="0"/>
              </a:rPr>
              <a:pPr/>
              <a:t>26</a:t>
            </a:fld>
            <a:endParaRPr lang="en-US" sz="1000" b="0">
              <a:latin typeface="Arial" charset="0"/>
            </a:endParaRPr>
          </a:p>
        </p:txBody>
      </p:sp>
      <p:sp>
        <p:nvSpPr>
          <p:cNvPr id="34818" name="Rectangle 2"/>
          <p:cNvSpPr>
            <a:spLocks noGrp="1" noRot="1" noChangeAspect="1" noChangeArrowheads="1" noTextEdit="1"/>
          </p:cNvSpPr>
          <p:nvPr>
            <p:ph type="sldImg"/>
          </p:nvPr>
        </p:nvSpPr>
        <p:spPr>
          <a:xfrm>
            <a:off x="2836863" y="509588"/>
            <a:ext cx="3482975" cy="2611437"/>
          </a:xfrm>
          <a:ln/>
        </p:spPr>
      </p:sp>
      <p:sp>
        <p:nvSpPr>
          <p:cNvPr id="34819" name="Rectangle 3"/>
          <p:cNvSpPr>
            <a:spLocks noGrp="1" noChangeArrowheads="1"/>
          </p:cNvSpPr>
          <p:nvPr>
            <p:ph type="body" idx="1"/>
          </p:nvPr>
        </p:nvSpPr>
        <p:spPr>
          <a:xfrm>
            <a:off x="1207780" y="3290786"/>
            <a:ext cx="6732684" cy="3065601"/>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Narrow"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AF22AAA2-E3EC-4E45-87F9-D36D9458B31F}" type="slidenum">
              <a:rPr lang="en-US" sz="1000" b="0">
                <a:latin typeface="Arial" charset="0"/>
              </a:rPr>
              <a:pPr/>
              <a:t>27</a:t>
            </a:fld>
            <a:endParaRPr lang="en-US" sz="1000" b="0">
              <a:latin typeface="Arial"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This is an example of an early chip. Note the random wiring structure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A74EEAF2-DBE0-3945-8C94-2F42253C1166}" type="slidenum">
              <a:rPr lang="en-US" sz="1000" b="0">
                <a:latin typeface="Arial" charset="0"/>
              </a:rPr>
              <a:pPr/>
              <a:t>28</a:t>
            </a:fld>
            <a:endParaRPr lang="en-US" sz="1000" b="0">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This slide shows an evolution of the Intel processors through the years. Note an increase in regularity and the presence of computational stacks.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80A7D73D-DBCB-4C4D-BDCF-C3B56D607CC7}" type="slidenum">
              <a:rPr lang="en-US" sz="1000" b="0">
                <a:latin typeface="Arial" charset="0"/>
              </a:rPr>
              <a:pPr/>
              <a:t>29</a:t>
            </a:fld>
            <a:endParaRPr lang="en-US" sz="1000" b="0">
              <a:latin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This is an example of a standard cell from a library. It is a NAND.  On the right, note how the cell can be characterized in terms of I/O delays that are a function of capacitive load and temperature.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CF215C9C-C351-9C45-8C69-8C3A85EBF812}" type="slidenum">
              <a:rPr lang="en-US" sz="1000" b="0">
                <a:latin typeface="Arial" charset="0"/>
              </a:rPr>
              <a:pPr/>
              <a:t>30</a:t>
            </a:fld>
            <a:endParaRPr lang="en-US" sz="1000" b="0">
              <a:latin typeface="Arial"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Cell-based design leverages the use of  library cells, that can be designed once and stored.</a:t>
            </a:r>
          </a:p>
          <a:p>
            <a:r>
              <a:rPr lang="en-US">
                <a:latin typeface="Arial Narrow" charset="0"/>
              </a:rPr>
              <a:t>Instead, the design process is simplified, because of the use of ready-made building blocks.</a:t>
            </a:r>
          </a:p>
          <a:p>
            <a:r>
              <a:rPr lang="en-US">
                <a:latin typeface="Arial Narrow" charset="0"/>
              </a:rPr>
              <a:t>This simple layout style shows cell laid out in rows and separated by channels for routing.</a:t>
            </a:r>
          </a:p>
          <a:p>
            <a:r>
              <a:rPr lang="en-US">
                <a:latin typeface="Arial Narrow" charset="0"/>
              </a:rPr>
              <a:t>It also shows that macro-cells can be added to a standard cell design flow.</a:t>
            </a:r>
          </a:p>
          <a:p>
            <a:r>
              <a:rPr lang="en-US">
                <a:latin typeface="Arial Narrow" charset="0"/>
              </a:rPr>
              <a:t>Note that this style is compatible with the older 2-metal technologies.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A184AB71-791F-C943-A2A6-982365036915}" type="slidenum">
              <a:rPr lang="en-US" sz="1000" b="0">
                <a:latin typeface="Arial" charset="0"/>
              </a:rPr>
              <a:pPr/>
              <a:t>2</a:t>
            </a:fld>
            <a:endParaRPr lang="en-US" sz="1000" b="0">
              <a:latin typeface="Arial" charset="0"/>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Narrow"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BA42A234-EB47-174B-B1F4-0A249578FE07}" type="slidenum">
              <a:rPr lang="en-US" sz="1000" b="0">
                <a:latin typeface="Arial" charset="0"/>
              </a:rPr>
              <a:pPr/>
              <a:t>31</a:t>
            </a:fld>
            <a:endParaRPr lang="en-US" sz="1000" b="0">
              <a:latin typeface="Arial"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In modern standard cell design, with 6-10 levels of metal, you can route over the cells and place cells adjacent to each other.  The picture just shows the top wiring layers.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AECD936A-C60B-9349-B52A-3424882B03F6}" type="slidenum">
              <a:rPr lang="en-US" sz="1000" b="0">
                <a:latin typeface="Arial" charset="0"/>
              </a:rPr>
              <a:pPr/>
              <a:t>32</a:t>
            </a:fld>
            <a:endParaRPr lang="en-US" sz="1000" b="0">
              <a:latin typeface="Arial"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Macro cells can be generated by layout generators: these can take the aspect ratio as a constraint. In the example above, you can see the cell realized as a square or rectangular macro.</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4363D3B2-036C-474E-9F12-F51993929D91}" type="slidenum">
              <a:rPr lang="en-US" sz="1000" b="0">
                <a:latin typeface="Arial" charset="0"/>
              </a:rPr>
              <a:pPr/>
              <a:t>33</a:t>
            </a:fld>
            <a:endParaRPr lang="en-US" sz="1000" b="0">
              <a:latin typeface="Arial" charset="0"/>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In gate arrays, batches of wafers, with arrays of sites, are manufactured. The chip fabrication process entails programming the sites by contacting them to wires, i.e. by manufacturing the routing layers. As a result, only the metal and contact layers are used to program the chip, hence the name mask programmable. Fewer manufacturing steps correlate to  lower fabrication time and cost. In addition, the cost of the pre-diffused batches of wafers can be amortized over several chip designs.</a:t>
            </a:r>
          </a:p>
          <a:p>
            <a:endParaRPr lang="en-US">
              <a:latin typeface="Arial Narrow"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5EB51E37-6D32-7F48-8DAE-75B0D9484ECB}" type="slidenum">
              <a:rPr lang="en-US" sz="1000" b="0">
                <a:latin typeface="Arial" charset="0"/>
              </a:rPr>
              <a:pPr/>
              <a:t>34</a:t>
            </a:fld>
            <a:endParaRPr lang="en-US" sz="1000" b="0">
              <a:latin typeface="Arial"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Pre-wired gate arrays or Field Programmable Gate Arrays (FPGAs) can be programmed in the 'field', i.e. outside the semiconductor foundry. They consist of arrays of programmable modules,  each having the capability of implementing a generic logic function. Wires, already present in form of segments, can be connected by programming anti-fuses or transistors. (A fuse is a a short circuit device that becomes an open circuit when traversed by an appropriate current pulse.</a:t>
            </a:r>
          </a:p>
          <a:p>
            <a:r>
              <a:rPr lang="en-US">
                <a:latin typeface="Arial Narrow" charset="0"/>
              </a:rPr>
              <a:t>Conversely, an anti-fuse is an open circuit device that becomes a short circuit when traversed by an appropriate current pulse.)</a:t>
            </a:r>
          </a:p>
          <a:p>
            <a:r>
              <a:rPr lang="en-US">
                <a:latin typeface="Arial Narrow" charset="0"/>
              </a:rPr>
              <a:t>Generic functions can be specialized by connecting module inputs to voltage rails or together.</a:t>
            </a:r>
          </a:p>
          <a:p>
            <a:r>
              <a:rPr lang="en-US">
                <a:latin typeface="Arial Narrow" charset="0"/>
              </a:rPr>
              <a:t>Anti-fuse based FPGAs are non-volatile but can be programmed only once.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13F34A59-6437-4143-9251-F8A56D5F1AA2}" type="slidenum">
              <a:rPr lang="en-US" sz="1000" b="0">
                <a:latin typeface="Arial" charset="0"/>
              </a:rPr>
              <a:pPr/>
              <a:t>35</a:t>
            </a:fld>
            <a:endParaRPr lang="en-US" sz="1000" b="0">
              <a:latin typeface="Arial"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Soft programmable FPGAs consist of a network of Configurable Logic Blocks (CLBs) that are like small memory arrays that can be configured to implement combinational functions (with latching). </a:t>
            </a:r>
          </a:p>
          <a:p>
            <a:r>
              <a:rPr lang="en-US">
                <a:latin typeface="Arial Narrow" charset="0"/>
              </a:rPr>
              <a:t>Wiring is achieved by turning on transistors joining wires at cross points.</a:t>
            </a:r>
          </a:p>
          <a:p>
            <a:r>
              <a:rPr lang="en-US">
                <a:latin typeface="Arial Narrow" charset="0"/>
              </a:rPr>
              <a:t>The full circuit configuration consists of the map of the interconnection transistors to be turned on and of the CLB configurations. When an FPGA is used multiple times on the same function, the configuration is stored on an outside ROM.</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F1D89D7A-555F-9E4A-900E-0B8768964D2C}" type="slidenum">
              <a:rPr lang="en-US" sz="1000" b="0">
                <a:latin typeface="Arial" charset="0"/>
              </a:rPr>
              <a:pPr/>
              <a:t>36</a:t>
            </a:fld>
            <a:endParaRPr lang="en-US" sz="1000" b="0">
              <a:latin typeface="Arial"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This picture shows an advanced FPGA by Xilinx. Besides CLBs, the array contains complex macros, such as multipliers, memories and processors.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41CD16D1-CCB8-8A43-B0FC-1FAEE18E7BDC}" type="slidenum">
              <a:rPr lang="en-US" sz="1000" b="0">
                <a:latin typeface="Arial" charset="0"/>
              </a:rPr>
              <a:pPr/>
              <a:t>37</a:t>
            </a:fld>
            <a:endParaRPr lang="en-US" sz="1000" b="0">
              <a:latin typeface="Arial"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Different design styles, often called methodologies, have been used for microelectronic circuits. They are usually classified as custom and semicustom design styles.</a:t>
            </a:r>
          </a:p>
          <a:p>
            <a:r>
              <a:rPr lang="en-US">
                <a:latin typeface="Arial Narrow" charset="0"/>
              </a:rPr>
              <a:t>In the former case, the functional and physical design are hand-crafted, requiring an extensive effort of a design team to optimize each detailed feature of the circuit. In this case,the design effort and cost are high, often compensated by the achievement of high quality circuits. It is obvious that the cost has either to be amortized over a large volume production (as in the case of processor design) or born in full (as in the case of special applications). Custom design was popular in the early years of microelectronics. Today, the design complexity has confined custom design techniques to specific portions of a limited number of projects, such as execution and floating point units of some processors.</a:t>
            </a:r>
          </a:p>
          <a:p>
            <a:endParaRPr lang="en-US">
              <a:latin typeface="Arial Narrow" charset="0"/>
            </a:endParaRPr>
          </a:p>
          <a:p>
            <a:r>
              <a:rPr lang="en-US">
                <a:latin typeface="Arial Narrow" charset="0"/>
              </a:rPr>
              <a:t>Semicustom design is based on the concept of restricting the circuit primitives to a limited number, and therefore reducing the possibility of fine tuning all parts of a circuit design. The restriction allows the designer to leverage well-designed and well-characterized primitives and to focus on their interconnection. </a:t>
            </a:r>
          </a:p>
          <a:p>
            <a:r>
              <a:rPr lang="en-US">
                <a:latin typeface="Arial Narrow" charset="0"/>
              </a:rPr>
              <a:t>The reduction of the possible number of implementation choices makes it easier to develop CAD tools for design and optimization, as well as reducing the design time. The loss in quality is often very small, because fine-tuning a custom design may be extremely difficult when this is large and automated optimization techniques for semi-custom styles can explore a much wider class</a:t>
            </a:r>
          </a:p>
          <a:p>
            <a:r>
              <a:rPr lang="en-US">
                <a:latin typeface="Arial Narrow" charset="0"/>
              </a:rPr>
              <a:t>of implementation choices than a designer team can afford.</a:t>
            </a:r>
          </a:p>
          <a:p>
            <a:endParaRPr lang="en-US">
              <a:latin typeface="Arial Narrow"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4188" y="857250"/>
            <a:ext cx="3089275" cy="2316163"/>
          </a:xfrm>
        </p:spPr>
      </p:sp>
      <p:sp>
        <p:nvSpPr>
          <p:cNvPr id="3" name="Notes Placeholder 2"/>
          <p:cNvSpPr>
            <a:spLocks noGrp="1"/>
          </p:cNvSpPr>
          <p:nvPr>
            <p:ph type="body" idx="1"/>
          </p:nvPr>
        </p:nvSpPr>
        <p:spPr/>
        <p:txBody>
          <a:bodyPr/>
          <a:lstStyle/>
          <a:p>
            <a:r>
              <a:rPr lang="en-US" dirty="0"/>
              <a:t>At $100M design cost, only 10 cents NRE at a billion, all cost is variable</a:t>
            </a:r>
          </a:p>
          <a:p>
            <a:r>
              <a:rPr lang="en-US" dirty="0"/>
              <a:t>NRE – Non Recurrent Engineering – the cost of 1 chip</a:t>
            </a:r>
          </a:p>
          <a:p>
            <a:r>
              <a:rPr lang="en-US" dirty="0"/>
              <a:t>There are things that can be done only in HW, e.g. low power</a:t>
            </a:r>
            <a:r>
              <a:rPr lang="en-US"/>
              <a:t>, speed</a:t>
            </a:r>
            <a:endParaRPr lang="en-US" dirty="0"/>
          </a:p>
        </p:txBody>
      </p:sp>
      <p:sp>
        <p:nvSpPr>
          <p:cNvPr id="4" name="Slide Number Placeholder 3"/>
          <p:cNvSpPr>
            <a:spLocks noGrp="1"/>
          </p:cNvSpPr>
          <p:nvPr>
            <p:ph type="sldNum" sz="quarter" idx="10"/>
          </p:nvPr>
        </p:nvSpPr>
        <p:spPr/>
        <p:txBody>
          <a:bodyPr/>
          <a:lstStyle/>
          <a:p>
            <a:fld id="{87AB9AA0-3049-6046-AC62-D8BCE0AC0B95}" type="slidenum">
              <a:rPr lang="en-US" smtClean="0"/>
              <a:t>38</a:t>
            </a:fld>
            <a:endParaRPr lang="en-US" dirty="0"/>
          </a:p>
        </p:txBody>
      </p:sp>
    </p:spTree>
    <p:extLst>
      <p:ext uri="{BB962C8B-B14F-4D97-AF65-F5344CB8AC3E}">
        <p14:creationId xmlns:p14="http://schemas.microsoft.com/office/powerpoint/2010/main" val="552226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Twain: The rumors of my death are greatly </a:t>
            </a:r>
            <a:r>
              <a:rPr lang="en-US" dirty="0" err="1"/>
              <a:t>exagerated</a:t>
            </a:r>
            <a:endParaRPr lang="en-US" dirty="0"/>
          </a:p>
        </p:txBody>
      </p:sp>
      <p:sp>
        <p:nvSpPr>
          <p:cNvPr id="4" name="Slide Number Placeholder 3"/>
          <p:cNvSpPr>
            <a:spLocks noGrp="1"/>
          </p:cNvSpPr>
          <p:nvPr>
            <p:ph type="sldNum" sz="quarter" idx="10"/>
          </p:nvPr>
        </p:nvSpPr>
        <p:spPr/>
        <p:txBody>
          <a:bodyPr/>
          <a:lstStyle/>
          <a:p>
            <a:pPr>
              <a:defRPr/>
            </a:pPr>
            <a:fld id="{AC8DDB2B-8660-0E4A-A3B1-C551321E9275}" type="slidenum">
              <a:rPr lang="en-US" smtClean="0"/>
              <a:pPr>
                <a:defRPr/>
              </a:pPr>
              <a:t>40</a:t>
            </a:fld>
            <a:endParaRPr lang="en-US"/>
          </a:p>
        </p:txBody>
      </p:sp>
    </p:spTree>
    <p:extLst>
      <p:ext uri="{BB962C8B-B14F-4D97-AF65-F5344CB8AC3E}">
        <p14:creationId xmlns:p14="http://schemas.microsoft.com/office/powerpoint/2010/main" val="1382681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039DF0B-23E0-405A-99D1-EE29386B966F}"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1904123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A184AB71-791F-C943-A2A6-982365036915}" type="slidenum">
              <a:rPr lang="en-US" sz="1000" b="0">
                <a:latin typeface="Arial" charset="0"/>
              </a:rPr>
              <a:pPr/>
              <a:t>3</a:t>
            </a:fld>
            <a:endParaRPr lang="en-US" sz="1000" b="0">
              <a:latin typeface="Arial" charset="0"/>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Narrow"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039DF0B-23E0-405A-99D1-EE29386B966F}" type="slidenum">
              <a:rPr lang="en-US" smtClean="0">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37330492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24188" y="857250"/>
            <a:ext cx="3089275" cy="2316163"/>
          </a:xfrm>
        </p:spPr>
      </p:sp>
      <p:sp>
        <p:nvSpPr>
          <p:cNvPr id="3" name="Notes Placeholder 2"/>
          <p:cNvSpPr>
            <a:spLocks noGrp="1"/>
          </p:cNvSpPr>
          <p:nvPr>
            <p:ph type="body" idx="1"/>
          </p:nvPr>
        </p:nvSpPr>
        <p:spPr/>
        <p:txBody>
          <a:bodyPr/>
          <a:lstStyle/>
          <a:p>
            <a:r>
              <a:rPr lang="en-GB" dirty="0"/>
              <a:t>. The A16 has 16 billion transistors and is built on </a:t>
            </a:r>
            <a:r>
              <a:rPr lang="en-GB" dirty="0">
                <a:hlinkClick r:id="rId3" tooltip="TSMC"/>
              </a:rPr>
              <a:t>TSMC</a:t>
            </a:r>
            <a:r>
              <a:rPr lang="en-GB" dirty="0"/>
              <a:t>'s </a:t>
            </a:r>
            <a:r>
              <a:rPr lang="en-GB" dirty="0">
                <a:hlinkClick r:id="rId4" tooltip="5 nm process"/>
              </a:rPr>
              <a:t>N4 fabrication process</a:t>
            </a:r>
            <a:r>
              <a:rPr lang="en-GB" dirty="0"/>
              <a:t>, being touted by Apple as the first 4 nm processor in a smartphone.</a:t>
            </a:r>
            <a:r>
              <a:rPr lang="en-GB" baseline="30000" dirty="0">
                <a:hlinkClick r:id="rId5"/>
              </a:rPr>
              <a:t>[</a:t>
            </a:r>
            <a:endParaRPr lang="en-US" dirty="0"/>
          </a:p>
        </p:txBody>
      </p:sp>
      <p:sp>
        <p:nvSpPr>
          <p:cNvPr id="4" name="Slide Number Placeholder 3"/>
          <p:cNvSpPr>
            <a:spLocks noGrp="1"/>
          </p:cNvSpPr>
          <p:nvPr>
            <p:ph type="sldNum" sz="quarter" idx="10"/>
          </p:nvPr>
        </p:nvSpPr>
        <p:spPr/>
        <p:txBody>
          <a:bodyPr/>
          <a:lstStyle/>
          <a:p>
            <a:fld id="{87AB9AA0-3049-6046-AC62-D8BCE0AC0B95}" type="slidenum">
              <a:rPr lang="en-US" smtClean="0"/>
              <a:t>44</a:t>
            </a:fld>
            <a:endParaRPr lang="en-US" dirty="0"/>
          </a:p>
        </p:txBody>
      </p:sp>
    </p:spTree>
    <p:extLst>
      <p:ext uri="{BB962C8B-B14F-4D97-AF65-F5344CB8AC3E}">
        <p14:creationId xmlns:p14="http://schemas.microsoft.com/office/powerpoint/2010/main" val="1550712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2CC8C17C-1E93-9341-B5AD-0FEF06DAD35B}" type="slidenum">
              <a:rPr lang="en-US" sz="1000" b="0">
                <a:latin typeface="Arial" charset="0"/>
              </a:rPr>
              <a:pPr/>
              <a:t>45</a:t>
            </a:fld>
            <a:endParaRPr lang="en-US" sz="1000" b="0">
              <a:latin typeface="Arial"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Narrow"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B9BB8E61-4E96-C54C-85C3-ECE7795AE6ED}" type="slidenum">
              <a:rPr lang="en-US" sz="1000" b="0">
                <a:latin typeface="Arial" charset="0"/>
              </a:rPr>
              <a:pPr/>
              <a:t>46</a:t>
            </a:fld>
            <a:endParaRPr lang="en-US" sz="1000" b="0">
              <a:latin typeface="Arial"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Computer-Aided Design, also called electronic design automation, is the technology that facilitates engineers in designing chips.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E249A964-5C61-804E-84F3-C2FCC2829375}" type="slidenum">
              <a:rPr lang="en-US" sz="1000" b="0">
                <a:latin typeface="Arial" charset="0"/>
              </a:rPr>
              <a:pPr/>
              <a:t>47</a:t>
            </a:fld>
            <a:endParaRPr lang="en-US" sz="1000" b="0">
              <a:latin typeface="Arial"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We shall consider here the design stage in more detail, and we partition it into three major tasks:  conceptualization and modeling, synthesis and optimization, and validation.</a:t>
            </a:r>
          </a:p>
          <a:p>
            <a:r>
              <a:rPr lang="en-US">
                <a:latin typeface="Arial Narrow" charset="0"/>
              </a:rPr>
              <a:t>The first task consists of casting an idea into a model, that captures the function that the circuit will perform.</a:t>
            </a:r>
          </a:p>
          <a:p>
            <a:r>
              <a:rPr lang="en-US">
                <a:latin typeface="Arial Narrow" charset="0"/>
              </a:rPr>
              <a:t>Synthesis consists of refining the model, from an abstract one to a detailed one, that has all features required for fabrication. An objective</a:t>
            </a:r>
          </a:p>
          <a:p>
            <a:r>
              <a:rPr lang="en-US">
                <a:latin typeface="Arial Narrow" charset="0"/>
              </a:rPr>
              <a:t>of design is to maximize some figures of merit of the circuit, that relate to its quality.</a:t>
            </a:r>
          </a:p>
          <a:p>
            <a:r>
              <a:rPr lang="en-US">
                <a:latin typeface="Arial Narrow" charset="0"/>
              </a:rPr>
              <a:t>Validation consists of verifying the consistency of the models used during design, as well as some properties of the original model.</a:t>
            </a:r>
          </a:p>
          <a:p>
            <a:endParaRPr lang="en-US">
              <a:latin typeface="Arial Narrow"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2678BC30-3740-6B47-A30B-1779D718ED18}" type="slidenum">
              <a:rPr lang="en-US" sz="1000" b="0">
                <a:latin typeface="Arial" charset="0"/>
              </a:rPr>
              <a:pPr/>
              <a:t>48</a:t>
            </a:fld>
            <a:endParaRPr lang="en-US" sz="1000" b="0">
              <a:latin typeface="Arial"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Synthesis developed in the eighties along with the growth of semi-custom foundries and satisfied the need of quick time to market.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8CF17E3B-C7E5-E04A-AE63-9934AEBB63DB}" type="slidenum">
              <a:rPr lang="en-US" sz="1000" b="0">
                <a:latin typeface="Arial" charset="0"/>
              </a:rPr>
              <a:pPr/>
              <a:t>49</a:t>
            </a:fld>
            <a:endParaRPr lang="en-US" sz="1000" b="0">
              <a:latin typeface="Arial"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A model of a circuit is an abstraction, i.e. a representation that shows relevant features without associated details.</a:t>
            </a:r>
          </a:p>
          <a:p>
            <a:r>
              <a:rPr lang="en-US">
                <a:latin typeface="Arial Narrow" charset="0"/>
              </a:rPr>
              <a:t>Synthesis is the generation of a circuit model, starting from less detailed one.</a:t>
            </a:r>
          </a:p>
          <a:p>
            <a:r>
              <a:rPr lang="en-US">
                <a:latin typeface="Arial Narrow" charset="0"/>
              </a:rPr>
              <a:t>Models can be classified in terms of levels of abstraction and views.</a:t>
            </a:r>
          </a:p>
          <a:p>
            <a:r>
              <a:rPr lang="en-US">
                <a:latin typeface="Arial Narrow" charset="0"/>
              </a:rPr>
              <a:t>We consider here three main abstractions, namely: architectural, logic and physical.</a:t>
            </a:r>
          </a:p>
          <a:p>
            <a:r>
              <a:rPr lang="en-US">
                <a:latin typeface="Arial Narrow" charset="0"/>
              </a:rPr>
              <a:t>The levels can be visualized as follows.</a:t>
            </a:r>
          </a:p>
          <a:p>
            <a:r>
              <a:rPr lang="en-US">
                <a:latin typeface="Arial Narrow" charset="0"/>
              </a:rPr>
              <a:t>At the architectural level a circuit performs a set of operations, such as data computation or transfer.</a:t>
            </a:r>
          </a:p>
          <a:p>
            <a:r>
              <a:rPr lang="en-US">
                <a:latin typeface="Arial Narrow" charset="0"/>
              </a:rPr>
              <a:t>At the logic level, a digital circuit evaluates a set of logic functions. </a:t>
            </a:r>
          </a:p>
          <a:p>
            <a:r>
              <a:rPr lang="en-US">
                <a:latin typeface="Arial Narrow" charset="0"/>
              </a:rPr>
              <a:t>At the geometrical level, a circuit is a set of geometrical entities. % and it provides a set of signals.</a:t>
            </a:r>
          </a:p>
          <a:p>
            <a:r>
              <a:rPr lang="en-US">
                <a:latin typeface="Arial Narrow" charset="0"/>
              </a:rPr>
              <a:t>Examples of representations for architectural models are HDL models or flow-diagrams, for logic models are state-transition diagrams or schematics, for geometric models are floor-plans or layouts.</a:t>
            </a:r>
          </a:p>
          <a:p>
            <a:endParaRPr lang="en-US">
              <a:latin typeface="Arial Narrow" charset="0"/>
            </a:endParaRPr>
          </a:p>
          <a:p>
            <a:endParaRPr lang="en-US">
              <a:latin typeface="Arial Narrow"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6F4B23F7-9016-C840-818B-57876AEE4764}" type="slidenum">
              <a:rPr lang="en-US" sz="1000" b="0">
                <a:latin typeface="Arial" charset="0"/>
              </a:rPr>
              <a:pPr/>
              <a:t>50</a:t>
            </a:fld>
            <a:endParaRPr lang="en-US" sz="1000" b="0">
              <a:latin typeface="Arial"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Circuit synthesis can be classified roughly according the abstraction level.</a:t>
            </a:r>
          </a:p>
          <a:p>
            <a:r>
              <a:rPr lang="en-US">
                <a:latin typeface="Arial Narrow" charset="0"/>
              </a:rPr>
              <a:t>Namely we have:</a:t>
            </a:r>
          </a:p>
          <a:p>
            <a:pPr>
              <a:buFontTx/>
              <a:buChar char="-"/>
            </a:pPr>
            <a:r>
              <a:rPr lang="en-US">
                <a:latin typeface="Arial Narrow" charset="0"/>
              </a:rPr>
              <a:t>Architectural, or behavioral, or high-level synthesis</a:t>
            </a:r>
          </a:p>
          <a:p>
            <a:pPr>
              <a:buFontTx/>
              <a:buChar char="-"/>
            </a:pPr>
            <a:r>
              <a:rPr lang="en-US">
                <a:latin typeface="Arial Narrow" charset="0"/>
              </a:rPr>
              <a:t>Logic Synthesis</a:t>
            </a:r>
          </a:p>
          <a:p>
            <a:pPr>
              <a:buFontTx/>
              <a:buChar char="-"/>
            </a:pPr>
            <a:r>
              <a:rPr lang="en-US">
                <a:latin typeface="Arial Narrow" charset="0"/>
              </a:rPr>
              <a:t>Physical synthesis or Physical design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8E306A76-DFAE-8A4E-A725-6E353337EAA7}" type="slidenum">
              <a:rPr lang="en-US" sz="1000" b="0">
                <a:latin typeface="Arial" charset="0"/>
              </a:rPr>
              <a:pPr/>
              <a:t>51</a:t>
            </a:fld>
            <a:endParaRPr lang="en-US" sz="1000" b="0">
              <a:latin typeface="Arial"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A model can be seen under several views, namely: behavioral, structural and physical.</a:t>
            </a:r>
          </a:p>
          <a:p>
            <a:r>
              <a:rPr lang="en-US">
                <a:latin typeface="Arial Narrow" charset="0"/>
              </a:rPr>
              <a:t>Behavioral views describe the function of the circuit regardless of its implementation.</a:t>
            </a:r>
          </a:p>
          <a:p>
            <a:r>
              <a:rPr lang="en-US">
                <a:latin typeface="Arial Narrow" charset="0"/>
              </a:rPr>
              <a:t>Structural views describe a model as an interconnection of components.</a:t>
            </a:r>
          </a:p>
          <a:p>
            <a:r>
              <a:rPr lang="en-US">
                <a:latin typeface="Arial Narrow" charset="0"/>
              </a:rPr>
              <a:t>Physical views relate to the physical objects (e.g. transistors) of a design. </a:t>
            </a:r>
          </a:p>
          <a:p>
            <a:r>
              <a:rPr lang="en-US">
                <a:latin typeface="Arial Narrow" charset="0"/>
              </a:rPr>
              <a:t>Views are independent of the abstraction level.</a:t>
            </a:r>
          </a:p>
          <a:p>
            <a:r>
              <a:rPr lang="en-US">
                <a:latin typeface="Arial Narrow" charset="0"/>
              </a:rPr>
              <a:t>On each abstraction level, synthesis can be seen as the change of view.</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1BF14045-D331-9F41-B91F-3B3DE623B680}" type="slidenum">
              <a:rPr lang="en-US" sz="1000" b="0">
                <a:latin typeface="Arial" charset="0"/>
              </a:rPr>
              <a:pPr/>
              <a:t>52</a:t>
            </a:fld>
            <a:endParaRPr lang="en-US" sz="1000" b="0">
              <a:latin typeface="Arial"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Circuit optimization is often performed in conjunction with synthesis. </a:t>
            </a:r>
          </a:p>
          <a:p>
            <a:r>
              <a:rPr lang="en-US">
                <a:latin typeface="Arial Narrow" charset="0"/>
              </a:rPr>
              <a:t>Optimization is motivated not only by the desire of maximizing the circuit quality, but also by the fact that synthesis without optimization would yield non competitive</a:t>
            </a:r>
          </a:p>
          <a:p>
            <a:r>
              <a:rPr lang="en-US">
                <a:latin typeface="Arial Narrow" charset="0"/>
              </a:rPr>
              <a:t>circuits at all, and therefore its value would be marginal.</a:t>
            </a:r>
          </a:p>
          <a:p>
            <a:r>
              <a:rPr lang="en-US">
                <a:latin typeface="Arial Narrow" charset="0"/>
              </a:rPr>
              <a:t>Typical objectives are performance, power consumption and area.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1864672F-8B94-3849-881A-9197FC077E71}" type="slidenum">
              <a:rPr lang="en-US" sz="1000" b="0">
                <a:latin typeface="Arial" charset="0"/>
              </a:rPr>
              <a:pPr/>
              <a:t>7</a:t>
            </a:fld>
            <a:endParaRPr lang="en-US" sz="1000" b="0">
              <a:latin typeface="Arial" charset="0"/>
            </a:endParaRPr>
          </a:p>
        </p:txBody>
      </p:sp>
      <p:sp>
        <p:nvSpPr>
          <p:cNvPr id="28674" name="Rectangle 2"/>
          <p:cNvSpPr>
            <a:spLocks noGrp="1" noRot="1" noChangeAspect="1" noChangeArrowheads="1" noTextEdit="1"/>
          </p:cNvSpPr>
          <p:nvPr>
            <p:ph type="sldImg"/>
          </p:nvPr>
        </p:nvSpPr>
        <p:spPr>
          <a:xfrm>
            <a:off x="2836863" y="509588"/>
            <a:ext cx="3482975" cy="2611437"/>
          </a:xfrm>
          <a:ln/>
        </p:spPr>
      </p:sp>
      <p:sp>
        <p:nvSpPr>
          <p:cNvPr id="28675" name="Rectangle 3"/>
          <p:cNvSpPr>
            <a:spLocks noGrp="1" noChangeArrowheads="1"/>
          </p:cNvSpPr>
          <p:nvPr>
            <p:ph type="body" idx="1"/>
          </p:nvPr>
        </p:nvSpPr>
        <p:spPr>
          <a:xfrm>
            <a:off x="1207780" y="3290786"/>
            <a:ext cx="6732684" cy="3065601"/>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Narrow"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F0223D64-3DAA-D746-837C-84C32EACBB22}" type="slidenum">
              <a:rPr lang="en-US" sz="1000" b="0">
                <a:latin typeface="Arial" charset="0"/>
              </a:rPr>
              <a:pPr/>
              <a:t>53</a:t>
            </a:fld>
            <a:endParaRPr lang="en-US" sz="1000" b="0">
              <a:latin typeface="Arial"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This picture shows trade-off design points for a combinational circuit.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94F5DD2F-4AEC-0C4B-ABC2-A43B06094D59}" type="slidenum">
              <a:rPr lang="en-US" sz="1000" b="0">
                <a:latin typeface="Arial" charset="0"/>
              </a:rPr>
              <a:pPr/>
              <a:t>54</a:t>
            </a:fld>
            <a:endParaRPr lang="en-US" sz="1000" b="0">
              <a:latin typeface="Arial"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This picture shows the trade-off points for a sequential circuit, with trade-off among area, latency and cycle time.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C87025D4-2938-FA41-B011-2B1704DEF01E}" type="slidenum">
              <a:rPr lang="en-US" sz="1000" b="0">
                <a:latin typeface="Arial" charset="0"/>
              </a:rPr>
              <a:pPr/>
              <a:t>55</a:t>
            </a:fld>
            <a:endParaRPr lang="en-US" sz="1000" b="0">
              <a:latin typeface="Arial"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Circuit optimization corresponds to searching for the best design, i.e. a circuit configuration that optimizes all objectives.</a:t>
            </a:r>
          </a:p>
          <a:p>
            <a:r>
              <a:rPr lang="en-US">
                <a:latin typeface="Arial Narrow" charset="0"/>
              </a:rPr>
              <a:t>Since our optimization problem involves multiple criteria, special attention must be given to defining points of optimality.</a:t>
            </a:r>
          </a:p>
          <a:p>
            <a:r>
              <a:rPr lang="en-US">
                <a:latin typeface="Arial Narrow" charset="0"/>
              </a:rPr>
              <a:t>For the sake of simplicity and clarity, and without loss of generality, we assume now that the optimization problem corresponds to a minimization one.</a:t>
            </a:r>
          </a:p>
          <a:p>
            <a:r>
              <a:rPr lang="en-US">
                <a:latin typeface="Arial Narrow" charset="0"/>
              </a:rPr>
              <a:t>Note that maximizing the throughput corresponds to minimizing its complement.</a:t>
            </a:r>
          </a:p>
          <a:p>
            <a:endParaRPr lang="en-US">
              <a:latin typeface="Arial Narrow" charset="0"/>
            </a:endParaRPr>
          </a:p>
          <a:p>
            <a:r>
              <a:rPr lang="en-US">
                <a:latin typeface="Arial Narrow" charset="0"/>
              </a:rPr>
              <a:t>A point of the design space is called a Pareto point if there is no other point (in the design space) with at least an inferior objective, all others being inferior or equal.</a:t>
            </a:r>
          </a:p>
          <a:p>
            <a:r>
              <a:rPr lang="en-US">
                <a:latin typeface="Arial Narrow" charset="0"/>
              </a:rPr>
              <a:t>A Pareto point corresponds to a global optimum in a mono-dimensional design evaluation space.</a:t>
            </a:r>
          </a:p>
          <a:p>
            <a:r>
              <a:rPr lang="en-US">
                <a:latin typeface="Arial Narrow" charset="0"/>
              </a:rPr>
              <a:t>It is a generalization of this concept in the more general context.</a:t>
            </a:r>
          </a:p>
          <a:p>
            <a:r>
              <a:rPr lang="en-US">
                <a:latin typeface="Arial Narrow" charset="0"/>
              </a:rPr>
              <a:t>Note that there be many Pareto points, corresponding to the design implementations not dominated by others and hence worth consideration. </a:t>
            </a:r>
          </a:p>
          <a:p>
            <a:endParaRPr lang="en-US">
              <a:latin typeface="Arial Narrow"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DB146FD9-B287-1740-B468-6E56EED46530}" type="slidenum">
              <a:rPr lang="en-US" sz="1000" b="0">
                <a:latin typeface="Arial" charset="0"/>
              </a:rPr>
              <a:pPr/>
              <a:t>56</a:t>
            </a:fld>
            <a:endParaRPr lang="en-US" sz="1000" b="0">
              <a:latin typeface="Arial"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This example shows – in pseudo code – a model of a circuit that integrates a differential equation with step </a:t>
            </a:r>
            <a:r>
              <a:rPr lang="en-US" i="1">
                <a:latin typeface="Arial Narrow" charset="0"/>
              </a:rPr>
              <a:t>dx</a:t>
            </a:r>
            <a:r>
              <a:rPr lang="en-US">
                <a:latin typeface="Arial Narrow" charset="0"/>
              </a:rPr>
              <a:t> over an interval </a:t>
            </a:r>
            <a:r>
              <a:rPr lang="en-US" i="1">
                <a:latin typeface="Arial Narrow" charset="0"/>
              </a:rPr>
              <a:t>a</a:t>
            </a:r>
            <a:r>
              <a:rPr lang="en-US">
                <a:latin typeface="Arial Narrow" charset="0"/>
              </a:rPr>
              <a:t>.</a:t>
            </a:r>
          </a:p>
          <a:p>
            <a:r>
              <a:rPr lang="en-US">
                <a:latin typeface="Arial Narrow" charset="0"/>
              </a:rPr>
              <a:t>The model reads the data, performs a loop, and outputs data.</a:t>
            </a:r>
          </a:p>
          <a:p>
            <a:r>
              <a:rPr lang="en-US">
                <a:latin typeface="Arial Narrow" charset="0"/>
              </a:rPr>
              <a:t>The model is hard coded to do the integration of a specific differential equation, with the forward Euler model.</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8210E300-1F9B-5942-BC88-AEE48338B4CC}" type="slidenum">
              <a:rPr lang="en-US" sz="1000" b="0">
                <a:latin typeface="Arial" charset="0"/>
              </a:rPr>
              <a:pPr/>
              <a:t>57</a:t>
            </a:fld>
            <a:endParaRPr lang="en-US" sz="1000" b="0">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Here you see two possible implementation of the differential equation integrator.</a:t>
            </a:r>
          </a:p>
          <a:p>
            <a:r>
              <a:rPr lang="en-US">
                <a:latin typeface="Arial Narrow" charset="0"/>
              </a:rPr>
              <a:t>In the top case, only one multiplier and ALU is used. In the bottom case, two multipliers and ALUs are used.  With more computational resources, latency is smaller and area is larger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3298AFC7-EECB-574B-92BA-FBD6BDD7292C}" type="slidenum">
              <a:rPr lang="en-US" sz="1000" b="0">
                <a:latin typeface="Arial" charset="0"/>
              </a:rPr>
              <a:pPr/>
              <a:t>58</a:t>
            </a:fld>
            <a:endParaRPr lang="en-US" sz="1000" b="0">
              <a:latin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Let us assume that the multiplier takes 5 units of area, the ALU 1 unit and the control-unit, steering logic and memory an additional unit.</a:t>
            </a:r>
          </a:p>
          <a:p>
            <a:r>
              <a:rPr lang="en-US">
                <a:latin typeface="Arial Narrow" charset="0"/>
              </a:rPr>
              <a:t>Then, in the design evaluation space, the first implementation has area equal to seven and latency proportional to seven. </a:t>
            </a:r>
          </a:p>
          <a:p>
            <a:r>
              <a:rPr lang="en-US">
                <a:latin typeface="Arial Narrow" charset="0"/>
              </a:rPr>
              <a:t>The second implementation has area equal to thirteen and latency proportional to 4.  There are 3 Pareto points. The point (1,2) is dominated.</a:t>
            </a:r>
          </a:p>
          <a:p>
            <a:endParaRPr lang="en-US">
              <a:latin typeface="Arial Narrow"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CDDEB883-14CB-144C-A52C-1BF5174F07E4}" type="slidenum">
              <a:rPr lang="en-US" sz="1000" b="0">
                <a:latin typeface="Arial" charset="0"/>
              </a:rPr>
              <a:pPr/>
              <a:t>59</a:t>
            </a:fld>
            <a:endParaRPr lang="en-US" sz="1000" b="0">
              <a:latin typeface="Arial"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Narrow" charset="0"/>
              </a:rPr>
              <a:t>CAD is a complex area. We can distinguish CAD for circuits and CAD for systems.</a:t>
            </a:r>
          </a:p>
          <a:p>
            <a:r>
              <a:rPr lang="en-US">
                <a:latin typeface="Arial Narrow" charset="0"/>
              </a:rPr>
              <a:t>The latter involves sw design and is not covered in this course.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CF55E1B9-9DA9-5D4E-A309-76948EB8AC62}" type="slidenum">
              <a:rPr lang="en-US" sz="1000" b="0">
                <a:latin typeface="Arial" charset="0"/>
              </a:rPr>
              <a:pPr/>
              <a:t>8</a:t>
            </a:fld>
            <a:endParaRPr lang="en-US" sz="1000" b="0">
              <a:latin typeface="Arial" charset="0"/>
            </a:endParaRPr>
          </a:p>
        </p:txBody>
      </p:sp>
      <p:sp>
        <p:nvSpPr>
          <p:cNvPr id="38914" name="Rectangle 7"/>
          <p:cNvSpPr txBox="1">
            <a:spLocks noGrp="1" noChangeArrowheads="1"/>
          </p:cNvSpPr>
          <p:nvPr/>
        </p:nvSpPr>
        <p:spPr bwMode="auto">
          <a:xfrm>
            <a:off x="5224546" y="6525574"/>
            <a:ext cx="3919468" cy="34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679" tIns="45839" rIns="91679" bIns="45839" anchor="b"/>
          <a:lstStyle>
            <a:lvl1pPr defTabSz="917575">
              <a:defRPr sz="2400" b="1">
                <a:solidFill>
                  <a:schemeClr val="tx1"/>
                </a:solidFill>
                <a:latin typeface="Arial Narrow" charset="0"/>
                <a:ea typeface="ＭＳ Ｐゴシック" charset="0"/>
                <a:cs typeface="ＭＳ Ｐゴシック" charset="0"/>
              </a:defRPr>
            </a:lvl1pPr>
            <a:lvl2pPr marL="742950" indent="-285750" defTabSz="917575">
              <a:defRPr sz="2400" b="1">
                <a:solidFill>
                  <a:schemeClr val="tx1"/>
                </a:solidFill>
                <a:latin typeface="Arial Narrow" charset="0"/>
                <a:ea typeface="ＭＳ Ｐゴシック" charset="0"/>
              </a:defRPr>
            </a:lvl2pPr>
            <a:lvl3pPr marL="1143000" indent="-228600" defTabSz="917575">
              <a:defRPr sz="2400" b="1">
                <a:solidFill>
                  <a:schemeClr val="tx1"/>
                </a:solidFill>
                <a:latin typeface="Arial Narrow" charset="0"/>
                <a:ea typeface="ＭＳ Ｐゴシック" charset="0"/>
              </a:defRPr>
            </a:lvl3pPr>
            <a:lvl4pPr marL="1600200" indent="-228600" defTabSz="917575">
              <a:defRPr sz="2400" b="1">
                <a:solidFill>
                  <a:schemeClr val="tx1"/>
                </a:solidFill>
                <a:latin typeface="Arial Narrow" charset="0"/>
                <a:ea typeface="ＭＳ Ｐゴシック" charset="0"/>
              </a:defRPr>
            </a:lvl4pPr>
            <a:lvl5pPr marL="2057400" indent="-228600" defTabSz="917575">
              <a:defRPr sz="2400" b="1">
                <a:solidFill>
                  <a:schemeClr val="tx1"/>
                </a:solidFill>
                <a:latin typeface="Arial Narrow" charset="0"/>
                <a:ea typeface="ＭＳ Ｐゴシック" charset="0"/>
              </a:defRPr>
            </a:lvl5pPr>
            <a:lvl6pPr marL="2514600" indent="-228600" algn="ctr" defTabSz="91757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91757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91757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917575" eaLnBrk="0" fontAlgn="base" hangingPunct="0">
              <a:spcBef>
                <a:spcPct val="0"/>
              </a:spcBef>
              <a:spcAft>
                <a:spcPct val="0"/>
              </a:spcAft>
              <a:defRPr sz="2400" b="1">
                <a:solidFill>
                  <a:schemeClr val="tx1"/>
                </a:solidFill>
                <a:latin typeface="Arial Narrow" charset="0"/>
                <a:ea typeface="ＭＳ Ｐゴシック" charset="0"/>
              </a:defRPr>
            </a:lvl9pPr>
          </a:lstStyle>
          <a:p>
            <a:pPr algn="r"/>
            <a:fld id="{3D71BC13-4C31-1445-B510-566F0D7B515E}" type="slidenum">
              <a:rPr lang="en-US" sz="1300" b="0">
                <a:latin typeface="Times New Roman" charset="0"/>
              </a:rPr>
              <a:pPr algn="r"/>
              <a:t>8</a:t>
            </a:fld>
            <a:endParaRPr lang="en-US" sz="1300" b="0">
              <a:latin typeface="Times New Roman" charset="0"/>
            </a:endParaRPr>
          </a:p>
        </p:txBody>
      </p:sp>
      <p:sp>
        <p:nvSpPr>
          <p:cNvPr id="38915" name="Rectangle 2"/>
          <p:cNvSpPr>
            <a:spLocks noGrp="1" noRot="1" noChangeAspect="1" noChangeArrowheads="1" noTextEdit="1"/>
          </p:cNvSpPr>
          <p:nvPr>
            <p:ph type="sldImg"/>
          </p:nvPr>
        </p:nvSpPr>
        <p:spPr>
          <a:xfrm>
            <a:off x="2836863" y="509588"/>
            <a:ext cx="3482975" cy="2611437"/>
          </a:xfrm>
          <a:ln/>
        </p:spPr>
      </p:sp>
      <p:sp>
        <p:nvSpPr>
          <p:cNvPr id="38916" name="Rectangle 3"/>
          <p:cNvSpPr>
            <a:spLocks noGrp="1" noChangeArrowheads="1"/>
          </p:cNvSpPr>
          <p:nvPr>
            <p:ph type="body" idx="1"/>
          </p:nvPr>
        </p:nvSpPr>
        <p:spPr>
          <a:xfrm>
            <a:off x="1207780" y="3290786"/>
            <a:ext cx="6732684" cy="3065601"/>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679" tIns="45839" rIns="91679" bIns="45839"/>
          <a:lstStyle/>
          <a:p>
            <a:endParaRPr lang="es-ES">
              <a:latin typeface="Arial Narrow"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57EB06F6-6EFF-164D-B006-159D8C84A5C9}" type="slidenum">
              <a:rPr lang="en-US"/>
              <a:pPr/>
              <a:t>9</a:t>
            </a:fld>
            <a:endParaRPr lang="en-US"/>
          </a:p>
        </p:txBody>
      </p:sp>
      <p:sp>
        <p:nvSpPr>
          <p:cNvPr id="1653762" name="Rectangle 2"/>
          <p:cNvSpPr>
            <a:spLocks noGrp="1" noRot="1" noChangeAspect="1" noChangeArrowheads="1"/>
          </p:cNvSpPr>
          <p:nvPr>
            <p:ph type="sldImg"/>
          </p:nvPr>
        </p:nvSpPr>
        <p:spPr bwMode="auto">
          <a:xfrm>
            <a:off x="2863850" y="514350"/>
            <a:ext cx="3440113" cy="257968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53763" name="Rectangle 3"/>
          <p:cNvSpPr>
            <a:spLocks noGrp="1" noChangeArrowheads="1"/>
          </p:cNvSpPr>
          <p:nvPr>
            <p:ph type="body" idx="1"/>
          </p:nvPr>
        </p:nvSpPr>
        <p:spPr bwMode="auto">
          <a:xfrm>
            <a:off x="1222586" y="3266958"/>
            <a:ext cx="6717878" cy="3095387"/>
          </a:xfrm>
          <a:prstGeom prst="rect">
            <a:avLst/>
          </a:prstGeom>
          <a:solidFill>
            <a:srgbClr val="FFFFFF"/>
          </a:solidFill>
          <a:ln>
            <a:solidFill>
              <a:srgbClr val="000000"/>
            </a:solidFill>
            <a:miter lim="800000"/>
            <a:headEnd/>
            <a:tailEnd/>
          </a:ln>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2 Trillion transistrors</a:t>
            </a:r>
          </a:p>
          <a:p>
            <a:r>
              <a:rPr lang="en-CH" dirty="0"/>
              <a:t>850’000 cores</a:t>
            </a:r>
          </a:p>
        </p:txBody>
      </p:sp>
      <p:sp>
        <p:nvSpPr>
          <p:cNvPr id="4" name="Slide Number Placeholder 3"/>
          <p:cNvSpPr>
            <a:spLocks noGrp="1"/>
          </p:cNvSpPr>
          <p:nvPr>
            <p:ph type="sldNum" sz="quarter" idx="5"/>
          </p:nvPr>
        </p:nvSpPr>
        <p:spPr/>
        <p:txBody>
          <a:bodyPr/>
          <a:lstStyle/>
          <a:p>
            <a:pPr>
              <a:defRPr/>
            </a:pPr>
            <a:fld id="{AC8DDB2B-8660-0E4A-A3B1-C551321E9275}" type="slidenum">
              <a:rPr lang="en-US" smtClean="0"/>
              <a:pPr>
                <a:defRPr/>
              </a:pPr>
              <a:t>10</a:t>
            </a:fld>
            <a:endParaRPr lang="en-US"/>
          </a:p>
        </p:txBody>
      </p:sp>
    </p:spTree>
    <p:extLst>
      <p:ext uri="{BB962C8B-B14F-4D97-AF65-F5344CB8AC3E}">
        <p14:creationId xmlns:p14="http://schemas.microsoft.com/office/powerpoint/2010/main" val="3638305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4C2535B-45E2-BF43-A8E4-225AF81F39D1}" type="slidenum">
              <a:rPr lang="en-US"/>
              <a:pPr/>
              <a:t>11</a:t>
            </a:fld>
            <a:endParaRPr lang="en-US"/>
          </a:p>
        </p:txBody>
      </p:sp>
      <p:sp>
        <p:nvSpPr>
          <p:cNvPr id="1655810" name="Rectangle 2"/>
          <p:cNvSpPr>
            <a:spLocks noGrp="1" noRot="1" noChangeAspect="1" noChangeArrowheads="1"/>
          </p:cNvSpPr>
          <p:nvPr>
            <p:ph type="sldImg"/>
          </p:nvPr>
        </p:nvSpPr>
        <p:spPr bwMode="auto">
          <a:xfrm>
            <a:off x="2863850" y="514350"/>
            <a:ext cx="3440113" cy="257968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655811" name="Rectangle 3"/>
          <p:cNvSpPr>
            <a:spLocks noGrp="1" noChangeArrowheads="1"/>
          </p:cNvSpPr>
          <p:nvPr>
            <p:ph type="body" idx="1"/>
          </p:nvPr>
        </p:nvSpPr>
        <p:spPr bwMode="auto">
          <a:xfrm>
            <a:off x="1222586" y="3266958"/>
            <a:ext cx="6717878" cy="3095387"/>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8525">
              <a:defRPr sz="2400" b="1">
                <a:solidFill>
                  <a:schemeClr val="tx1"/>
                </a:solidFill>
                <a:latin typeface="Arial Narrow" charset="0"/>
                <a:ea typeface="ＭＳ Ｐゴシック" charset="0"/>
                <a:cs typeface="ＭＳ Ｐゴシック" charset="0"/>
              </a:defRPr>
            </a:lvl1pPr>
            <a:lvl2pPr marL="742950" indent="-285750" defTabSz="898525">
              <a:defRPr sz="2400" b="1">
                <a:solidFill>
                  <a:schemeClr val="tx1"/>
                </a:solidFill>
                <a:latin typeface="Arial Narrow" charset="0"/>
                <a:ea typeface="ＭＳ Ｐゴシック" charset="0"/>
              </a:defRPr>
            </a:lvl2pPr>
            <a:lvl3pPr marL="1143000" indent="-228600" defTabSz="898525">
              <a:defRPr sz="2400" b="1">
                <a:solidFill>
                  <a:schemeClr val="tx1"/>
                </a:solidFill>
                <a:latin typeface="Arial Narrow" charset="0"/>
                <a:ea typeface="ＭＳ Ｐゴシック" charset="0"/>
              </a:defRPr>
            </a:lvl3pPr>
            <a:lvl4pPr marL="1600200" indent="-228600" defTabSz="898525">
              <a:defRPr sz="2400" b="1">
                <a:solidFill>
                  <a:schemeClr val="tx1"/>
                </a:solidFill>
                <a:latin typeface="Arial Narrow" charset="0"/>
                <a:ea typeface="ＭＳ Ｐゴシック" charset="0"/>
              </a:defRPr>
            </a:lvl4pPr>
            <a:lvl5pPr marL="2057400" indent="-228600" defTabSz="898525">
              <a:defRPr sz="2400" b="1">
                <a:solidFill>
                  <a:schemeClr val="tx1"/>
                </a:solidFill>
                <a:latin typeface="Arial Narrow" charset="0"/>
                <a:ea typeface="ＭＳ Ｐゴシック" charset="0"/>
              </a:defRPr>
            </a:lvl5pPr>
            <a:lvl6pPr marL="25146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defTabSz="898525" eaLnBrk="0" fontAlgn="base" hangingPunct="0">
              <a:spcBef>
                <a:spcPct val="0"/>
              </a:spcBef>
              <a:spcAft>
                <a:spcPct val="0"/>
              </a:spcAft>
              <a:defRPr sz="2400" b="1">
                <a:solidFill>
                  <a:schemeClr val="tx1"/>
                </a:solidFill>
                <a:latin typeface="Arial Narrow" charset="0"/>
                <a:ea typeface="ＭＳ Ｐゴシック" charset="0"/>
              </a:defRPr>
            </a:lvl9pPr>
          </a:lstStyle>
          <a:p>
            <a:fld id="{2FF09083-3C0A-EF4E-B0EF-32C423B165DD}" type="slidenum">
              <a:rPr lang="en-US" sz="1000" b="0">
                <a:latin typeface="Arial" charset="0"/>
              </a:rPr>
              <a:pPr/>
              <a:t>12</a:t>
            </a:fld>
            <a:endParaRPr lang="en-US" sz="1000" b="0">
              <a:latin typeface="Arial" charset="0"/>
            </a:endParaRPr>
          </a:p>
        </p:txBody>
      </p:sp>
      <p:sp>
        <p:nvSpPr>
          <p:cNvPr id="34818" name="Rectangle 2"/>
          <p:cNvSpPr>
            <a:spLocks noGrp="1" noRot="1" noChangeAspect="1" noChangeArrowheads="1" noTextEdit="1"/>
          </p:cNvSpPr>
          <p:nvPr>
            <p:ph type="sldImg"/>
          </p:nvPr>
        </p:nvSpPr>
        <p:spPr>
          <a:xfrm>
            <a:off x="2836863" y="509588"/>
            <a:ext cx="3482975" cy="2611437"/>
          </a:xfrm>
          <a:ln/>
        </p:spPr>
      </p:sp>
      <p:sp>
        <p:nvSpPr>
          <p:cNvPr id="34819" name="Rectangle 3"/>
          <p:cNvSpPr>
            <a:spLocks noGrp="1" noChangeArrowheads="1"/>
          </p:cNvSpPr>
          <p:nvPr>
            <p:ph type="body" idx="1"/>
          </p:nvPr>
        </p:nvSpPr>
        <p:spPr>
          <a:xfrm>
            <a:off x="1207780" y="3290786"/>
            <a:ext cx="6732684" cy="3065601"/>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Arial Narrow"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59490" name="Rectangle 2"/>
          <p:cNvSpPr>
            <a:spLocks noGrp="1" noChangeArrowheads="1"/>
          </p:cNvSpPr>
          <p:nvPr>
            <p:ph type="ctrTitle"/>
          </p:nvPr>
        </p:nvSpPr>
        <p:spPr>
          <a:xfrm>
            <a:off x="254000" y="609600"/>
            <a:ext cx="7772400" cy="1143000"/>
          </a:xfrm>
        </p:spPr>
        <p:txBody>
          <a:bodyPr/>
          <a:lstStyle>
            <a:lvl1pPr>
              <a:defRPr sz="2800"/>
            </a:lvl1pPr>
          </a:lstStyle>
          <a:p>
            <a:r>
              <a:rPr lang="en-US"/>
              <a:t>Click to edit Master title style</a:t>
            </a:r>
          </a:p>
        </p:txBody>
      </p:sp>
      <p:sp>
        <p:nvSpPr>
          <p:cNvPr id="959491" name="Rectangle 3"/>
          <p:cNvSpPr>
            <a:spLocks noGrp="1" noChangeArrowheads="1"/>
          </p:cNvSpPr>
          <p:nvPr>
            <p:ph type="subTitle" idx="1"/>
          </p:nvPr>
        </p:nvSpPr>
        <p:spPr>
          <a:xfrm>
            <a:off x="1276350" y="2900363"/>
            <a:ext cx="6400800" cy="1752600"/>
          </a:xfrm>
        </p:spPr>
        <p:txBody>
          <a:bodyPr/>
          <a:lstStyle>
            <a:lvl1pPr marL="0" indent="0" algn="ctr">
              <a:lnSpc>
                <a:spcPct val="95000"/>
              </a:lnSpc>
              <a:buFont typeface="Monotype Sorts" charset="2"/>
              <a:buNone/>
              <a:defRPr sz="2000"/>
            </a:lvl1pPr>
          </a:lstStyle>
          <a:p>
            <a:r>
              <a:rPr lang="en-US"/>
              <a:t>Click to edit Master subtitle style</a:t>
            </a:r>
          </a:p>
        </p:txBody>
      </p:sp>
      <p:sp>
        <p:nvSpPr>
          <p:cNvPr id="4" name="Rectangle 109"/>
          <p:cNvSpPr>
            <a:spLocks noGrp="1" noChangeArrowheads="1"/>
          </p:cNvSpPr>
          <p:nvPr>
            <p:ph type="ftr" sz="quarter" idx="10"/>
          </p:nvPr>
        </p:nvSpPr>
        <p:spPr>
          <a:xfrm>
            <a:off x="3124200" y="6245225"/>
            <a:ext cx="2895600" cy="476250"/>
          </a:xfrm>
        </p:spPr>
        <p:txBody>
          <a:bodyPr/>
          <a:lstStyle>
            <a:lvl1pPr>
              <a:defRPr/>
            </a:lvl1pPr>
          </a:lstStyle>
          <a:p>
            <a:pPr>
              <a:defRPr/>
            </a:pPr>
            <a:r>
              <a:rPr lang="en-US"/>
              <a:t>(c)  Giovanni De Micheli</a:t>
            </a:r>
          </a:p>
        </p:txBody>
      </p:sp>
      <p:sp>
        <p:nvSpPr>
          <p:cNvPr id="5" name="Rectangle 110"/>
          <p:cNvSpPr>
            <a:spLocks noGrp="1" noChangeArrowheads="1"/>
          </p:cNvSpPr>
          <p:nvPr>
            <p:ph type="sldNum" sz="quarter" idx="11"/>
          </p:nvPr>
        </p:nvSpPr>
        <p:spPr>
          <a:xfrm>
            <a:off x="6553200" y="6245225"/>
            <a:ext cx="2133600" cy="476250"/>
          </a:xfrm>
        </p:spPr>
        <p:txBody>
          <a:bodyPr/>
          <a:lstStyle>
            <a:lvl1pPr>
              <a:defRPr smtClean="0"/>
            </a:lvl1pPr>
          </a:lstStyle>
          <a:p>
            <a:pPr>
              <a:defRPr/>
            </a:pPr>
            <a:fld id="{9476AF63-4842-A246-AD06-2AF17F4495CA}" type="slidenum">
              <a:rPr lang="en-US"/>
              <a:pPr>
                <a:defRPr/>
              </a:pPr>
              <a:t>‹#›</a:t>
            </a:fld>
            <a:endParaRPr lang="en-US"/>
          </a:p>
        </p:txBody>
      </p:sp>
    </p:spTree>
    <p:extLst>
      <p:ext uri="{BB962C8B-B14F-4D97-AF65-F5344CB8AC3E}">
        <p14:creationId xmlns:p14="http://schemas.microsoft.com/office/powerpoint/2010/main" val="154769071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ftr" sz="quarter" idx="10"/>
          </p:nvPr>
        </p:nvSpPr>
        <p:spPr>
          <a:ln/>
        </p:spPr>
        <p:txBody>
          <a:bodyPr/>
          <a:lstStyle>
            <a:lvl1pPr>
              <a:defRPr/>
            </a:lvl1pPr>
          </a:lstStyle>
          <a:p>
            <a:pPr>
              <a:defRPr/>
            </a:pPr>
            <a:r>
              <a:rPr lang="en-US"/>
              <a:t>(c)  Giovanni De Micheli</a:t>
            </a:r>
          </a:p>
        </p:txBody>
      </p:sp>
      <p:sp>
        <p:nvSpPr>
          <p:cNvPr id="5" name="Rectangle 19"/>
          <p:cNvSpPr>
            <a:spLocks noGrp="1" noChangeArrowheads="1"/>
          </p:cNvSpPr>
          <p:nvPr>
            <p:ph type="sldNum" sz="quarter" idx="11"/>
          </p:nvPr>
        </p:nvSpPr>
        <p:spPr>
          <a:ln/>
        </p:spPr>
        <p:txBody>
          <a:bodyPr/>
          <a:lstStyle>
            <a:lvl1pPr>
              <a:defRPr/>
            </a:lvl1pPr>
          </a:lstStyle>
          <a:p>
            <a:pPr>
              <a:defRPr/>
            </a:pPr>
            <a:fld id="{6E0F91DC-9F1B-1E4E-A094-D5FB243FD7E3}" type="slidenum">
              <a:rPr lang="en-US"/>
              <a:pPr>
                <a:defRPr/>
              </a:pPr>
              <a:t>‹#›</a:t>
            </a:fld>
            <a:endParaRPr lang="en-US"/>
          </a:p>
        </p:txBody>
      </p:sp>
    </p:spTree>
    <p:extLst>
      <p:ext uri="{BB962C8B-B14F-4D97-AF65-F5344CB8AC3E}">
        <p14:creationId xmlns:p14="http://schemas.microsoft.com/office/powerpoint/2010/main" val="219426715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203200"/>
            <a:ext cx="2178050" cy="6083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203200"/>
            <a:ext cx="6381750" cy="6083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ftr" sz="quarter" idx="10"/>
          </p:nvPr>
        </p:nvSpPr>
        <p:spPr>
          <a:ln/>
        </p:spPr>
        <p:txBody>
          <a:bodyPr/>
          <a:lstStyle>
            <a:lvl1pPr>
              <a:defRPr/>
            </a:lvl1pPr>
          </a:lstStyle>
          <a:p>
            <a:pPr>
              <a:defRPr/>
            </a:pPr>
            <a:r>
              <a:rPr lang="en-US"/>
              <a:t>(c)  Giovanni De Micheli</a:t>
            </a:r>
          </a:p>
        </p:txBody>
      </p:sp>
      <p:sp>
        <p:nvSpPr>
          <p:cNvPr id="5" name="Rectangle 19"/>
          <p:cNvSpPr>
            <a:spLocks noGrp="1" noChangeArrowheads="1"/>
          </p:cNvSpPr>
          <p:nvPr>
            <p:ph type="sldNum" sz="quarter" idx="11"/>
          </p:nvPr>
        </p:nvSpPr>
        <p:spPr>
          <a:ln/>
        </p:spPr>
        <p:txBody>
          <a:bodyPr/>
          <a:lstStyle>
            <a:lvl1pPr>
              <a:defRPr/>
            </a:lvl1pPr>
          </a:lstStyle>
          <a:p>
            <a:pPr>
              <a:defRPr/>
            </a:pPr>
            <a:fld id="{DEA02E86-9D07-514D-A26F-E7BD829741CF}" type="slidenum">
              <a:rPr lang="en-US"/>
              <a:pPr>
                <a:defRPr/>
              </a:pPr>
              <a:t>‹#›</a:t>
            </a:fld>
            <a:endParaRPr lang="en-US"/>
          </a:p>
        </p:txBody>
      </p:sp>
    </p:spTree>
    <p:extLst>
      <p:ext uri="{BB962C8B-B14F-4D97-AF65-F5344CB8AC3E}">
        <p14:creationId xmlns:p14="http://schemas.microsoft.com/office/powerpoint/2010/main" val="251144459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1300" y="203200"/>
            <a:ext cx="8699500" cy="685800"/>
          </a:xfrm>
        </p:spPr>
        <p:txBody>
          <a:bodyPr/>
          <a:lstStyle/>
          <a:p>
            <a:r>
              <a:rPr lang="en-US"/>
              <a:t>Click to edit Master title style</a:t>
            </a:r>
          </a:p>
        </p:txBody>
      </p:sp>
      <p:sp>
        <p:nvSpPr>
          <p:cNvPr id="3" name="Text Placeholder 2"/>
          <p:cNvSpPr>
            <a:spLocks noGrp="1"/>
          </p:cNvSpPr>
          <p:nvPr>
            <p:ph type="body" sz="half" idx="1"/>
          </p:nvPr>
        </p:nvSpPr>
        <p:spPr>
          <a:xfrm>
            <a:off x="228600" y="1079500"/>
            <a:ext cx="4273550" cy="520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550" y="1079500"/>
            <a:ext cx="4273550" cy="520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noChangeArrowheads="1"/>
          </p:cNvSpPr>
          <p:nvPr>
            <p:ph type="ftr" sz="quarter" idx="10"/>
          </p:nvPr>
        </p:nvSpPr>
        <p:spPr>
          <a:ln/>
        </p:spPr>
        <p:txBody>
          <a:bodyPr/>
          <a:lstStyle>
            <a:lvl1pPr>
              <a:defRPr/>
            </a:lvl1pPr>
          </a:lstStyle>
          <a:p>
            <a:pPr>
              <a:defRPr/>
            </a:pPr>
            <a:r>
              <a:rPr lang="en-US"/>
              <a:t>(c)  Giovanni De Micheli</a:t>
            </a:r>
          </a:p>
        </p:txBody>
      </p:sp>
      <p:sp>
        <p:nvSpPr>
          <p:cNvPr id="6" name="Rectangle 19"/>
          <p:cNvSpPr>
            <a:spLocks noGrp="1" noChangeArrowheads="1"/>
          </p:cNvSpPr>
          <p:nvPr>
            <p:ph type="sldNum" sz="quarter" idx="11"/>
          </p:nvPr>
        </p:nvSpPr>
        <p:spPr>
          <a:ln/>
        </p:spPr>
        <p:txBody>
          <a:bodyPr/>
          <a:lstStyle>
            <a:lvl1pPr>
              <a:defRPr/>
            </a:lvl1pPr>
          </a:lstStyle>
          <a:p>
            <a:pPr>
              <a:defRPr/>
            </a:pPr>
            <a:fld id="{65DFBB83-7D92-3B46-A787-0DFF23ED2194}" type="slidenum">
              <a:rPr lang="en-US"/>
              <a:pPr>
                <a:defRPr/>
              </a:pPr>
              <a:t>‹#›</a:t>
            </a:fld>
            <a:endParaRPr lang="en-US"/>
          </a:p>
        </p:txBody>
      </p:sp>
    </p:spTree>
    <p:extLst>
      <p:ext uri="{BB962C8B-B14F-4D97-AF65-F5344CB8AC3E}">
        <p14:creationId xmlns:p14="http://schemas.microsoft.com/office/powerpoint/2010/main" val="1438711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41300" y="203200"/>
            <a:ext cx="8699500" cy="685800"/>
          </a:xfrm>
        </p:spPr>
        <p:txBody>
          <a:bodyPr/>
          <a:lstStyle/>
          <a:p>
            <a:r>
              <a:rPr lang="en-US"/>
              <a:t>Click to edit Master title style</a:t>
            </a:r>
          </a:p>
        </p:txBody>
      </p:sp>
      <p:sp>
        <p:nvSpPr>
          <p:cNvPr id="3" name="Content Placeholder 2"/>
          <p:cNvSpPr>
            <a:spLocks noGrp="1"/>
          </p:cNvSpPr>
          <p:nvPr>
            <p:ph sz="half" idx="1"/>
          </p:nvPr>
        </p:nvSpPr>
        <p:spPr>
          <a:xfrm>
            <a:off x="228600" y="1079500"/>
            <a:ext cx="4273550" cy="520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54550" y="1079500"/>
            <a:ext cx="4273550" cy="252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54550" y="3759200"/>
            <a:ext cx="4273550" cy="252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8"/>
          <p:cNvSpPr>
            <a:spLocks noGrp="1" noChangeArrowheads="1"/>
          </p:cNvSpPr>
          <p:nvPr>
            <p:ph type="ftr" sz="quarter" idx="10"/>
          </p:nvPr>
        </p:nvSpPr>
        <p:spPr>
          <a:ln/>
        </p:spPr>
        <p:txBody>
          <a:bodyPr/>
          <a:lstStyle>
            <a:lvl1pPr>
              <a:defRPr/>
            </a:lvl1pPr>
          </a:lstStyle>
          <a:p>
            <a:pPr>
              <a:defRPr/>
            </a:pPr>
            <a:r>
              <a:rPr lang="en-US"/>
              <a:t>(c)  Giovanni De Micheli</a:t>
            </a:r>
          </a:p>
        </p:txBody>
      </p:sp>
      <p:sp>
        <p:nvSpPr>
          <p:cNvPr id="7" name="Rectangle 19"/>
          <p:cNvSpPr>
            <a:spLocks noGrp="1" noChangeArrowheads="1"/>
          </p:cNvSpPr>
          <p:nvPr>
            <p:ph type="sldNum" sz="quarter" idx="11"/>
          </p:nvPr>
        </p:nvSpPr>
        <p:spPr>
          <a:ln/>
        </p:spPr>
        <p:txBody>
          <a:bodyPr/>
          <a:lstStyle>
            <a:lvl1pPr>
              <a:defRPr/>
            </a:lvl1pPr>
          </a:lstStyle>
          <a:p>
            <a:pPr>
              <a:defRPr/>
            </a:pPr>
            <a:fld id="{7135EE54-A67B-D545-8863-16B22BAADC7F}" type="slidenum">
              <a:rPr lang="en-US"/>
              <a:pPr>
                <a:defRPr/>
              </a:pPr>
              <a:t>‹#›</a:t>
            </a:fld>
            <a:endParaRPr lang="en-US"/>
          </a:p>
        </p:txBody>
      </p:sp>
    </p:spTree>
    <p:extLst>
      <p:ext uri="{BB962C8B-B14F-4D97-AF65-F5344CB8AC3E}">
        <p14:creationId xmlns:p14="http://schemas.microsoft.com/office/powerpoint/2010/main" val="421235479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ftr" sz="quarter" idx="10"/>
          </p:nvPr>
        </p:nvSpPr>
        <p:spPr>
          <a:ln/>
        </p:spPr>
        <p:txBody>
          <a:bodyPr/>
          <a:lstStyle>
            <a:lvl1pPr>
              <a:defRPr/>
            </a:lvl1pPr>
          </a:lstStyle>
          <a:p>
            <a:pPr>
              <a:defRPr/>
            </a:pPr>
            <a:r>
              <a:rPr lang="en-US"/>
              <a:t>(c)  Giovanni De Micheli</a:t>
            </a:r>
          </a:p>
        </p:txBody>
      </p:sp>
      <p:sp>
        <p:nvSpPr>
          <p:cNvPr id="5" name="Rectangle 19"/>
          <p:cNvSpPr>
            <a:spLocks noGrp="1" noChangeArrowheads="1"/>
          </p:cNvSpPr>
          <p:nvPr>
            <p:ph type="sldNum" sz="quarter" idx="11"/>
          </p:nvPr>
        </p:nvSpPr>
        <p:spPr>
          <a:ln/>
        </p:spPr>
        <p:txBody>
          <a:bodyPr/>
          <a:lstStyle>
            <a:lvl1pPr>
              <a:defRPr/>
            </a:lvl1pPr>
          </a:lstStyle>
          <a:p>
            <a:pPr>
              <a:defRPr/>
            </a:pPr>
            <a:fld id="{00564D7C-DE32-CA4C-B92A-9719599F0217}" type="slidenum">
              <a:rPr lang="en-US"/>
              <a:pPr>
                <a:defRPr/>
              </a:pPr>
              <a:t>‹#›</a:t>
            </a:fld>
            <a:endParaRPr lang="en-US"/>
          </a:p>
        </p:txBody>
      </p:sp>
    </p:spTree>
    <p:extLst>
      <p:ext uri="{BB962C8B-B14F-4D97-AF65-F5344CB8AC3E}">
        <p14:creationId xmlns:p14="http://schemas.microsoft.com/office/powerpoint/2010/main" val="332358459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8"/>
          <p:cNvSpPr>
            <a:spLocks noGrp="1" noChangeArrowheads="1"/>
          </p:cNvSpPr>
          <p:nvPr>
            <p:ph type="ftr" sz="quarter" idx="10"/>
          </p:nvPr>
        </p:nvSpPr>
        <p:spPr>
          <a:ln/>
        </p:spPr>
        <p:txBody>
          <a:bodyPr/>
          <a:lstStyle>
            <a:lvl1pPr>
              <a:defRPr/>
            </a:lvl1pPr>
          </a:lstStyle>
          <a:p>
            <a:pPr>
              <a:defRPr/>
            </a:pPr>
            <a:r>
              <a:rPr lang="en-US"/>
              <a:t>(c)  Giovanni De Micheli</a:t>
            </a:r>
          </a:p>
        </p:txBody>
      </p:sp>
      <p:sp>
        <p:nvSpPr>
          <p:cNvPr id="5" name="Rectangle 19"/>
          <p:cNvSpPr>
            <a:spLocks noGrp="1" noChangeArrowheads="1"/>
          </p:cNvSpPr>
          <p:nvPr>
            <p:ph type="sldNum" sz="quarter" idx="11"/>
          </p:nvPr>
        </p:nvSpPr>
        <p:spPr>
          <a:ln/>
        </p:spPr>
        <p:txBody>
          <a:bodyPr/>
          <a:lstStyle>
            <a:lvl1pPr>
              <a:defRPr/>
            </a:lvl1pPr>
          </a:lstStyle>
          <a:p>
            <a:pPr>
              <a:defRPr/>
            </a:pPr>
            <a:fld id="{5920B302-0C7C-254F-BB8C-8984A804D1A2}" type="slidenum">
              <a:rPr lang="en-US"/>
              <a:pPr>
                <a:defRPr/>
              </a:pPr>
              <a:t>‹#›</a:t>
            </a:fld>
            <a:endParaRPr lang="en-US"/>
          </a:p>
        </p:txBody>
      </p:sp>
    </p:spTree>
    <p:extLst>
      <p:ext uri="{BB962C8B-B14F-4D97-AF65-F5344CB8AC3E}">
        <p14:creationId xmlns:p14="http://schemas.microsoft.com/office/powerpoint/2010/main" val="90306409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79500"/>
            <a:ext cx="4273550" cy="5207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550" y="1079500"/>
            <a:ext cx="4273550" cy="5207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noChangeArrowheads="1"/>
          </p:cNvSpPr>
          <p:nvPr>
            <p:ph type="ftr" sz="quarter" idx="10"/>
          </p:nvPr>
        </p:nvSpPr>
        <p:spPr>
          <a:ln/>
        </p:spPr>
        <p:txBody>
          <a:bodyPr/>
          <a:lstStyle>
            <a:lvl1pPr>
              <a:defRPr/>
            </a:lvl1pPr>
          </a:lstStyle>
          <a:p>
            <a:pPr>
              <a:defRPr/>
            </a:pPr>
            <a:r>
              <a:rPr lang="en-US"/>
              <a:t>(c)  Giovanni De Micheli</a:t>
            </a:r>
          </a:p>
        </p:txBody>
      </p:sp>
      <p:sp>
        <p:nvSpPr>
          <p:cNvPr id="6" name="Rectangle 19"/>
          <p:cNvSpPr>
            <a:spLocks noGrp="1" noChangeArrowheads="1"/>
          </p:cNvSpPr>
          <p:nvPr>
            <p:ph type="sldNum" sz="quarter" idx="11"/>
          </p:nvPr>
        </p:nvSpPr>
        <p:spPr>
          <a:ln/>
        </p:spPr>
        <p:txBody>
          <a:bodyPr/>
          <a:lstStyle>
            <a:lvl1pPr>
              <a:defRPr/>
            </a:lvl1pPr>
          </a:lstStyle>
          <a:p>
            <a:pPr>
              <a:defRPr/>
            </a:pPr>
            <a:fld id="{231B2B42-639D-B84B-8072-58AC0099EE7C}" type="slidenum">
              <a:rPr lang="en-US"/>
              <a:pPr>
                <a:defRPr/>
              </a:pPr>
              <a:t>‹#›</a:t>
            </a:fld>
            <a:endParaRPr lang="en-US"/>
          </a:p>
        </p:txBody>
      </p:sp>
    </p:spTree>
    <p:extLst>
      <p:ext uri="{BB962C8B-B14F-4D97-AF65-F5344CB8AC3E}">
        <p14:creationId xmlns:p14="http://schemas.microsoft.com/office/powerpoint/2010/main" val="370687528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noChangeArrowheads="1"/>
          </p:cNvSpPr>
          <p:nvPr>
            <p:ph type="ftr" sz="quarter" idx="10"/>
          </p:nvPr>
        </p:nvSpPr>
        <p:spPr>
          <a:ln/>
        </p:spPr>
        <p:txBody>
          <a:bodyPr/>
          <a:lstStyle>
            <a:lvl1pPr>
              <a:defRPr/>
            </a:lvl1pPr>
          </a:lstStyle>
          <a:p>
            <a:pPr>
              <a:defRPr/>
            </a:pPr>
            <a:r>
              <a:rPr lang="en-US"/>
              <a:t>(c)  Giovanni De Micheli</a:t>
            </a:r>
          </a:p>
        </p:txBody>
      </p:sp>
      <p:sp>
        <p:nvSpPr>
          <p:cNvPr id="8" name="Rectangle 19"/>
          <p:cNvSpPr>
            <a:spLocks noGrp="1" noChangeArrowheads="1"/>
          </p:cNvSpPr>
          <p:nvPr>
            <p:ph type="sldNum" sz="quarter" idx="11"/>
          </p:nvPr>
        </p:nvSpPr>
        <p:spPr>
          <a:ln/>
        </p:spPr>
        <p:txBody>
          <a:bodyPr/>
          <a:lstStyle>
            <a:lvl1pPr>
              <a:defRPr/>
            </a:lvl1pPr>
          </a:lstStyle>
          <a:p>
            <a:pPr>
              <a:defRPr/>
            </a:pPr>
            <a:fld id="{20417790-7705-2E4C-A0FF-2736D749CEA8}" type="slidenum">
              <a:rPr lang="en-US"/>
              <a:pPr>
                <a:defRPr/>
              </a:pPr>
              <a:t>‹#›</a:t>
            </a:fld>
            <a:endParaRPr lang="en-US"/>
          </a:p>
        </p:txBody>
      </p:sp>
    </p:spTree>
    <p:extLst>
      <p:ext uri="{BB962C8B-B14F-4D97-AF65-F5344CB8AC3E}">
        <p14:creationId xmlns:p14="http://schemas.microsoft.com/office/powerpoint/2010/main" val="51991976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noChangeArrowheads="1"/>
          </p:cNvSpPr>
          <p:nvPr>
            <p:ph type="ftr" sz="quarter" idx="10"/>
          </p:nvPr>
        </p:nvSpPr>
        <p:spPr>
          <a:ln/>
        </p:spPr>
        <p:txBody>
          <a:bodyPr/>
          <a:lstStyle>
            <a:lvl1pPr>
              <a:defRPr/>
            </a:lvl1pPr>
          </a:lstStyle>
          <a:p>
            <a:pPr>
              <a:defRPr/>
            </a:pPr>
            <a:r>
              <a:rPr lang="en-US"/>
              <a:t>(c)  Giovanni De Micheli</a:t>
            </a:r>
          </a:p>
        </p:txBody>
      </p:sp>
      <p:sp>
        <p:nvSpPr>
          <p:cNvPr id="4" name="Rectangle 19"/>
          <p:cNvSpPr>
            <a:spLocks noGrp="1" noChangeArrowheads="1"/>
          </p:cNvSpPr>
          <p:nvPr>
            <p:ph type="sldNum" sz="quarter" idx="11"/>
          </p:nvPr>
        </p:nvSpPr>
        <p:spPr>
          <a:ln/>
        </p:spPr>
        <p:txBody>
          <a:bodyPr/>
          <a:lstStyle>
            <a:lvl1pPr>
              <a:defRPr/>
            </a:lvl1pPr>
          </a:lstStyle>
          <a:p>
            <a:pPr>
              <a:defRPr/>
            </a:pPr>
            <a:fld id="{4E64AFA6-0CDD-D440-8870-8F959D63C65B}" type="slidenum">
              <a:rPr lang="en-US"/>
              <a:pPr>
                <a:defRPr/>
              </a:pPr>
              <a:t>‹#›</a:t>
            </a:fld>
            <a:endParaRPr lang="en-US"/>
          </a:p>
        </p:txBody>
      </p:sp>
    </p:spTree>
    <p:extLst>
      <p:ext uri="{BB962C8B-B14F-4D97-AF65-F5344CB8AC3E}">
        <p14:creationId xmlns:p14="http://schemas.microsoft.com/office/powerpoint/2010/main" val="265572902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ftr" sz="quarter" idx="10"/>
          </p:nvPr>
        </p:nvSpPr>
        <p:spPr>
          <a:ln/>
        </p:spPr>
        <p:txBody>
          <a:bodyPr/>
          <a:lstStyle>
            <a:lvl1pPr>
              <a:defRPr/>
            </a:lvl1pPr>
          </a:lstStyle>
          <a:p>
            <a:pPr>
              <a:defRPr/>
            </a:pPr>
            <a:r>
              <a:rPr lang="en-US"/>
              <a:t>(c)  Giovanni De Micheli</a:t>
            </a:r>
          </a:p>
        </p:txBody>
      </p:sp>
      <p:sp>
        <p:nvSpPr>
          <p:cNvPr id="3" name="Rectangle 19"/>
          <p:cNvSpPr>
            <a:spLocks noGrp="1" noChangeArrowheads="1"/>
          </p:cNvSpPr>
          <p:nvPr>
            <p:ph type="sldNum" sz="quarter" idx="11"/>
          </p:nvPr>
        </p:nvSpPr>
        <p:spPr>
          <a:ln/>
        </p:spPr>
        <p:txBody>
          <a:bodyPr/>
          <a:lstStyle>
            <a:lvl1pPr>
              <a:defRPr/>
            </a:lvl1pPr>
          </a:lstStyle>
          <a:p>
            <a:pPr>
              <a:defRPr/>
            </a:pPr>
            <a:fld id="{0A4F8F8D-4A16-2A43-B027-EAA7BFC07ECF}" type="slidenum">
              <a:rPr lang="en-US"/>
              <a:pPr>
                <a:defRPr/>
              </a:pPr>
              <a:t>‹#›</a:t>
            </a:fld>
            <a:endParaRPr lang="en-US"/>
          </a:p>
        </p:txBody>
      </p:sp>
    </p:spTree>
    <p:extLst>
      <p:ext uri="{BB962C8B-B14F-4D97-AF65-F5344CB8AC3E}">
        <p14:creationId xmlns:p14="http://schemas.microsoft.com/office/powerpoint/2010/main" val="294288501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noChangeArrowheads="1"/>
          </p:cNvSpPr>
          <p:nvPr>
            <p:ph type="ftr" sz="quarter" idx="10"/>
          </p:nvPr>
        </p:nvSpPr>
        <p:spPr>
          <a:ln/>
        </p:spPr>
        <p:txBody>
          <a:bodyPr/>
          <a:lstStyle>
            <a:lvl1pPr>
              <a:defRPr/>
            </a:lvl1pPr>
          </a:lstStyle>
          <a:p>
            <a:pPr>
              <a:defRPr/>
            </a:pPr>
            <a:r>
              <a:rPr lang="en-US"/>
              <a:t>(c)  Giovanni De Micheli</a:t>
            </a:r>
          </a:p>
        </p:txBody>
      </p:sp>
      <p:sp>
        <p:nvSpPr>
          <p:cNvPr id="6" name="Rectangle 19"/>
          <p:cNvSpPr>
            <a:spLocks noGrp="1" noChangeArrowheads="1"/>
          </p:cNvSpPr>
          <p:nvPr>
            <p:ph type="sldNum" sz="quarter" idx="11"/>
          </p:nvPr>
        </p:nvSpPr>
        <p:spPr>
          <a:ln/>
        </p:spPr>
        <p:txBody>
          <a:bodyPr/>
          <a:lstStyle>
            <a:lvl1pPr>
              <a:defRPr/>
            </a:lvl1pPr>
          </a:lstStyle>
          <a:p>
            <a:pPr>
              <a:defRPr/>
            </a:pPr>
            <a:fld id="{D29E7FA4-9F3F-0546-8FBB-A7653E41AA60}" type="slidenum">
              <a:rPr lang="en-US"/>
              <a:pPr>
                <a:defRPr/>
              </a:pPr>
              <a:t>‹#›</a:t>
            </a:fld>
            <a:endParaRPr lang="en-US"/>
          </a:p>
        </p:txBody>
      </p:sp>
    </p:spTree>
    <p:extLst>
      <p:ext uri="{BB962C8B-B14F-4D97-AF65-F5344CB8AC3E}">
        <p14:creationId xmlns:p14="http://schemas.microsoft.com/office/powerpoint/2010/main" val="189595768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noChangeArrowheads="1"/>
          </p:cNvSpPr>
          <p:nvPr>
            <p:ph type="ftr" sz="quarter" idx="10"/>
          </p:nvPr>
        </p:nvSpPr>
        <p:spPr>
          <a:ln/>
        </p:spPr>
        <p:txBody>
          <a:bodyPr/>
          <a:lstStyle>
            <a:lvl1pPr>
              <a:defRPr/>
            </a:lvl1pPr>
          </a:lstStyle>
          <a:p>
            <a:pPr>
              <a:defRPr/>
            </a:pPr>
            <a:r>
              <a:rPr lang="en-US"/>
              <a:t>(c)  Giovanni De Micheli</a:t>
            </a:r>
          </a:p>
        </p:txBody>
      </p:sp>
      <p:sp>
        <p:nvSpPr>
          <p:cNvPr id="6" name="Rectangle 19"/>
          <p:cNvSpPr>
            <a:spLocks noGrp="1" noChangeArrowheads="1"/>
          </p:cNvSpPr>
          <p:nvPr>
            <p:ph type="sldNum" sz="quarter" idx="11"/>
          </p:nvPr>
        </p:nvSpPr>
        <p:spPr>
          <a:ln/>
        </p:spPr>
        <p:txBody>
          <a:bodyPr/>
          <a:lstStyle>
            <a:lvl1pPr>
              <a:defRPr/>
            </a:lvl1pPr>
          </a:lstStyle>
          <a:p>
            <a:pPr>
              <a:defRPr/>
            </a:pPr>
            <a:fld id="{9F978EEB-0B9D-454E-A0ED-E743BA2863FC}" type="slidenum">
              <a:rPr lang="en-US"/>
              <a:pPr>
                <a:defRPr/>
              </a:pPr>
              <a:t>‹#›</a:t>
            </a:fld>
            <a:endParaRPr lang="en-US"/>
          </a:p>
        </p:txBody>
      </p:sp>
    </p:spTree>
    <p:extLst>
      <p:ext uri="{BB962C8B-B14F-4D97-AF65-F5344CB8AC3E}">
        <p14:creationId xmlns:p14="http://schemas.microsoft.com/office/powerpoint/2010/main" val="427232247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1300" y="203200"/>
            <a:ext cx="8699500" cy="685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28600" y="1079500"/>
            <a:ext cx="8699500" cy="5207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Line 17"/>
          <p:cNvSpPr>
            <a:spLocks noChangeShapeType="1"/>
          </p:cNvSpPr>
          <p:nvPr userDrawn="1"/>
        </p:nvSpPr>
        <p:spPr bwMode="auto">
          <a:xfrm>
            <a:off x="247650" y="912813"/>
            <a:ext cx="8686800"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8482" name="Rectangle 18"/>
          <p:cNvSpPr>
            <a:spLocks noGrp="1" noChangeArrowheads="1"/>
          </p:cNvSpPr>
          <p:nvPr>
            <p:ph type="ftr" sz="quarter" idx="3"/>
          </p:nvPr>
        </p:nvSpPr>
        <p:spPr bwMode="auto">
          <a:xfrm>
            <a:off x="-76200" y="63563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Narrow" pitchFamily="34" charset="0"/>
                <a:ea typeface="+mn-ea"/>
                <a:cs typeface="+mn-cs"/>
              </a:defRPr>
            </a:lvl1pPr>
          </a:lstStyle>
          <a:p>
            <a:pPr>
              <a:defRPr/>
            </a:pPr>
            <a:r>
              <a:rPr lang="en-US"/>
              <a:t>(c)  Giovanni De Micheli</a:t>
            </a:r>
          </a:p>
        </p:txBody>
      </p:sp>
      <p:sp>
        <p:nvSpPr>
          <p:cNvPr id="958483" name="Rectangle 19"/>
          <p:cNvSpPr>
            <a:spLocks noGrp="1" noChangeArrowheads="1"/>
          </p:cNvSpPr>
          <p:nvPr>
            <p:ph type="sldNum" sz="quarter" idx="4"/>
          </p:nvPr>
        </p:nvSpPr>
        <p:spPr bwMode="auto">
          <a:xfrm>
            <a:off x="6553200" y="636746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vl1pPr>
          </a:lstStyle>
          <a:p>
            <a:pPr>
              <a:defRPr/>
            </a:pPr>
            <a:fld id="{3449AC8E-07DE-CC4A-9468-D138243758A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ransition/>
  <p:hf hdr="0" dt="0"/>
  <p:txStyles>
    <p:titleStyle>
      <a:lvl1pPr algn="ctr" rtl="0" eaLnBrk="0" fontAlgn="base" hangingPunct="0">
        <a:lnSpc>
          <a:spcPct val="90000"/>
        </a:lnSpc>
        <a:spcBef>
          <a:spcPct val="0"/>
        </a:spcBef>
        <a:spcAft>
          <a:spcPct val="0"/>
        </a:spcAft>
        <a:defRPr sz="3200" b="1">
          <a:solidFill>
            <a:schemeClr val="hlink"/>
          </a:solidFill>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3200" b="1">
          <a:solidFill>
            <a:schemeClr val="hlink"/>
          </a:solidFill>
          <a:latin typeface="Arial Narrow" pitchFamily="34" charset="0"/>
          <a:ea typeface="ＭＳ Ｐゴシック" charset="0"/>
          <a:cs typeface="ＭＳ Ｐゴシック" charset="0"/>
        </a:defRPr>
      </a:lvl2pPr>
      <a:lvl3pPr algn="ctr" rtl="0" eaLnBrk="0" fontAlgn="base" hangingPunct="0">
        <a:lnSpc>
          <a:spcPct val="90000"/>
        </a:lnSpc>
        <a:spcBef>
          <a:spcPct val="0"/>
        </a:spcBef>
        <a:spcAft>
          <a:spcPct val="0"/>
        </a:spcAft>
        <a:defRPr sz="3200" b="1">
          <a:solidFill>
            <a:schemeClr val="hlink"/>
          </a:solidFill>
          <a:latin typeface="Arial Narrow" pitchFamily="34" charset="0"/>
          <a:ea typeface="ＭＳ Ｐゴシック" charset="0"/>
          <a:cs typeface="ＭＳ Ｐゴシック" charset="0"/>
        </a:defRPr>
      </a:lvl3pPr>
      <a:lvl4pPr algn="ctr" rtl="0" eaLnBrk="0" fontAlgn="base" hangingPunct="0">
        <a:lnSpc>
          <a:spcPct val="90000"/>
        </a:lnSpc>
        <a:spcBef>
          <a:spcPct val="0"/>
        </a:spcBef>
        <a:spcAft>
          <a:spcPct val="0"/>
        </a:spcAft>
        <a:defRPr sz="3200" b="1">
          <a:solidFill>
            <a:schemeClr val="hlink"/>
          </a:solidFill>
          <a:latin typeface="Arial Narrow" pitchFamily="34" charset="0"/>
          <a:ea typeface="ＭＳ Ｐゴシック" charset="0"/>
          <a:cs typeface="ＭＳ Ｐゴシック" charset="0"/>
        </a:defRPr>
      </a:lvl4pPr>
      <a:lvl5pPr algn="ctr" rtl="0" eaLnBrk="0" fontAlgn="base" hangingPunct="0">
        <a:lnSpc>
          <a:spcPct val="90000"/>
        </a:lnSpc>
        <a:spcBef>
          <a:spcPct val="0"/>
        </a:spcBef>
        <a:spcAft>
          <a:spcPct val="0"/>
        </a:spcAft>
        <a:defRPr sz="3200" b="1">
          <a:solidFill>
            <a:schemeClr val="hlink"/>
          </a:solidFill>
          <a:latin typeface="Arial Narrow" pitchFamily="34" charset="0"/>
          <a:ea typeface="ＭＳ Ｐゴシック" charset="0"/>
          <a:cs typeface="ＭＳ Ｐゴシック" charset="0"/>
        </a:defRPr>
      </a:lvl5pPr>
      <a:lvl6pPr marL="457200" algn="ctr" rtl="0" eaLnBrk="0" fontAlgn="base" hangingPunct="0">
        <a:lnSpc>
          <a:spcPct val="90000"/>
        </a:lnSpc>
        <a:spcBef>
          <a:spcPct val="0"/>
        </a:spcBef>
        <a:spcAft>
          <a:spcPct val="0"/>
        </a:spcAft>
        <a:defRPr sz="3200" b="1">
          <a:solidFill>
            <a:schemeClr val="hlink"/>
          </a:solidFill>
          <a:latin typeface="Arial Narrow" pitchFamily="34" charset="0"/>
        </a:defRPr>
      </a:lvl6pPr>
      <a:lvl7pPr marL="914400" algn="ctr" rtl="0" eaLnBrk="0" fontAlgn="base" hangingPunct="0">
        <a:lnSpc>
          <a:spcPct val="90000"/>
        </a:lnSpc>
        <a:spcBef>
          <a:spcPct val="0"/>
        </a:spcBef>
        <a:spcAft>
          <a:spcPct val="0"/>
        </a:spcAft>
        <a:defRPr sz="3200" b="1">
          <a:solidFill>
            <a:schemeClr val="hlink"/>
          </a:solidFill>
          <a:latin typeface="Arial Narrow" pitchFamily="34" charset="0"/>
        </a:defRPr>
      </a:lvl7pPr>
      <a:lvl8pPr marL="1371600" algn="ctr" rtl="0" eaLnBrk="0" fontAlgn="base" hangingPunct="0">
        <a:lnSpc>
          <a:spcPct val="90000"/>
        </a:lnSpc>
        <a:spcBef>
          <a:spcPct val="0"/>
        </a:spcBef>
        <a:spcAft>
          <a:spcPct val="0"/>
        </a:spcAft>
        <a:defRPr sz="3200" b="1">
          <a:solidFill>
            <a:schemeClr val="hlink"/>
          </a:solidFill>
          <a:latin typeface="Arial Narrow" pitchFamily="34" charset="0"/>
        </a:defRPr>
      </a:lvl8pPr>
      <a:lvl9pPr marL="1828800" algn="ctr" rtl="0" eaLnBrk="0" fontAlgn="base" hangingPunct="0">
        <a:lnSpc>
          <a:spcPct val="90000"/>
        </a:lnSpc>
        <a:spcBef>
          <a:spcPct val="0"/>
        </a:spcBef>
        <a:spcAft>
          <a:spcPct val="0"/>
        </a:spcAft>
        <a:defRPr sz="3200" b="1">
          <a:solidFill>
            <a:schemeClr val="hlink"/>
          </a:solidFill>
          <a:latin typeface="Arial Narrow" pitchFamily="34" charset="0"/>
        </a:defRPr>
      </a:lvl9pPr>
    </p:titleStyle>
    <p:bodyStyle>
      <a:lvl1pPr marL="285750" indent="-285750" algn="l" rtl="0" eaLnBrk="0" fontAlgn="base" hangingPunct="0">
        <a:lnSpc>
          <a:spcPct val="125000"/>
        </a:lnSpc>
        <a:spcBef>
          <a:spcPct val="30000"/>
        </a:spcBef>
        <a:spcAft>
          <a:spcPct val="0"/>
        </a:spcAft>
        <a:buClr>
          <a:srgbClr val="660066"/>
        </a:buClr>
        <a:buSzPct val="85000"/>
        <a:buFont typeface="Monotype Sorts" charset="0"/>
        <a:buChar char="u"/>
        <a:defRPr sz="2800" b="1">
          <a:solidFill>
            <a:schemeClr val="tx1"/>
          </a:solidFill>
          <a:latin typeface="+mn-lt"/>
          <a:ea typeface="ＭＳ Ｐゴシック" charset="0"/>
          <a:cs typeface="ＭＳ Ｐゴシック" charset="0"/>
        </a:defRPr>
      </a:lvl1pPr>
      <a:lvl2pPr marL="628650" indent="-228600" algn="l" rtl="0" eaLnBrk="0" fontAlgn="base" hangingPunct="0">
        <a:lnSpc>
          <a:spcPct val="110000"/>
        </a:lnSpc>
        <a:spcBef>
          <a:spcPct val="30000"/>
        </a:spcBef>
        <a:spcAft>
          <a:spcPct val="0"/>
        </a:spcAft>
        <a:buClr>
          <a:schemeClr val="hlink"/>
        </a:buClr>
        <a:buSzPct val="75000"/>
        <a:buFont typeface="Monotype Sorts" charset="0"/>
        <a:buChar char="s"/>
        <a:defRPr sz="2400" b="1">
          <a:solidFill>
            <a:schemeClr val="tx1"/>
          </a:solidFill>
          <a:latin typeface="+mn-lt"/>
          <a:ea typeface="ＭＳ Ｐゴシック" charset="-128"/>
        </a:defRPr>
      </a:lvl2pPr>
      <a:lvl3pPr marL="971550" indent="-228600" algn="l" rtl="0" eaLnBrk="0" fontAlgn="base" hangingPunct="0">
        <a:lnSpc>
          <a:spcPct val="90000"/>
        </a:lnSpc>
        <a:spcBef>
          <a:spcPct val="30000"/>
        </a:spcBef>
        <a:spcAft>
          <a:spcPct val="0"/>
        </a:spcAft>
        <a:buClr>
          <a:schemeClr val="tx1"/>
        </a:buClr>
        <a:buSzPct val="75000"/>
        <a:buFont typeface="Monotype Sorts" charset="0"/>
        <a:buChar char="t"/>
        <a:defRPr sz="2000" b="1">
          <a:solidFill>
            <a:schemeClr val="tx1"/>
          </a:solidFill>
          <a:latin typeface="+mn-lt"/>
          <a:ea typeface="ＭＳ Ｐゴシック" charset="-128"/>
        </a:defRPr>
      </a:lvl3pPr>
      <a:lvl4pPr marL="1600200" indent="-228600" algn="l" rtl="0" eaLnBrk="0" fontAlgn="base" hangingPunct="0">
        <a:spcBef>
          <a:spcPct val="20000"/>
        </a:spcBef>
        <a:spcAft>
          <a:spcPct val="0"/>
        </a:spcAft>
        <a:buClr>
          <a:srgbClr val="FF3300"/>
        </a:buClr>
        <a:buSzPct val="50000"/>
        <a:buFont typeface="Monotype Sorts" charset="0"/>
        <a:buChar char="u"/>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78.wmf"/><Relationship Id="rId4" Type="http://schemas.openxmlformats.org/officeDocument/2006/relationships/image" Target="../media/image77.wmf"/></Relationships>
</file>

<file path=ppt/slides/_rels/slide34.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g"/><Relationship Id="rId7" Type="http://schemas.openxmlformats.org/officeDocument/2006/relationships/image" Target="../media/image90.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tiff"/><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tiff"/><Relationship Id="rId9"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gif"/><Relationship Id="rId13" Type="http://schemas.openxmlformats.org/officeDocument/2006/relationships/image" Target="../media/image24.jpeg"/><Relationship Id="rId18" Type="http://schemas.openxmlformats.org/officeDocument/2006/relationships/image" Target="../media/image29.png"/><Relationship Id="rId3" Type="http://schemas.openxmlformats.org/officeDocument/2006/relationships/image" Target="../media/image14.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jpeg"/><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gif"/><Relationship Id="rId24" Type="http://schemas.openxmlformats.org/officeDocument/2006/relationships/image" Target="../media/image35.jpe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jpe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jpeg"/><Relationship Id="rId9" Type="http://schemas.openxmlformats.org/officeDocument/2006/relationships/image" Target="../media/image20.gif"/><Relationship Id="rId14" Type="http://schemas.openxmlformats.org/officeDocument/2006/relationships/image" Target="../media/image25.jpeg"/><Relationship Id="rId22"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803" name="Rectangle 3"/>
          <p:cNvSpPr>
            <a:spLocks noGrp="1" noChangeArrowheads="1"/>
          </p:cNvSpPr>
          <p:nvPr>
            <p:ph type="ctrTitle"/>
          </p:nvPr>
        </p:nvSpPr>
        <p:spPr>
          <a:xfrm>
            <a:off x="179388" y="908050"/>
            <a:ext cx="8915400" cy="1474788"/>
          </a:xfrm>
        </p:spPr>
        <p:txBody>
          <a:bodyPr/>
          <a:lstStyle/>
          <a:p>
            <a:pPr>
              <a:lnSpc>
                <a:spcPct val="110000"/>
              </a:lnSpc>
              <a:defRPr/>
            </a:pPr>
            <a:r>
              <a:rPr lang="en-US" sz="3600" i="1">
                <a:solidFill>
                  <a:schemeClr val="accent2"/>
                </a:solidFill>
                <a:effectLst>
                  <a:outerShdw blurRad="38100" dist="38100" dir="2700000" algn="tl">
                    <a:srgbClr val="DDDDDD"/>
                  </a:outerShdw>
                </a:effectLst>
                <a:latin typeface="Arial Narrow" charset="0"/>
              </a:rPr>
              <a:t>Design Technologies for Integrated Systems</a:t>
            </a:r>
            <a:endParaRPr lang="en-US" sz="3600" i="1">
              <a:solidFill>
                <a:schemeClr val="accent2"/>
              </a:solidFill>
              <a:latin typeface="Arial Narrow" charset="0"/>
            </a:endParaRPr>
          </a:p>
        </p:txBody>
      </p:sp>
      <p:sp>
        <p:nvSpPr>
          <p:cNvPr id="1356806" name="Rectangle 6"/>
          <p:cNvSpPr>
            <a:spLocks noChangeArrowheads="1"/>
          </p:cNvSpPr>
          <p:nvPr/>
        </p:nvSpPr>
        <p:spPr bwMode="auto">
          <a:xfrm>
            <a:off x="1066800" y="304800"/>
            <a:ext cx="7086600" cy="2971800"/>
          </a:xfrm>
          <a:prstGeom prst="rect">
            <a:avLst/>
          </a:prstGeom>
          <a:noFill/>
          <a:ln w="9525">
            <a:noFill/>
            <a:miter lim="800000"/>
            <a:headEnd/>
            <a:tailEnd/>
          </a:ln>
          <a:effectLst/>
        </p:spPr>
        <p:txBody>
          <a:bodyPr/>
          <a:lstStyle/>
          <a:p>
            <a:pPr>
              <a:lnSpc>
                <a:spcPct val="0"/>
              </a:lnSpc>
              <a:spcBef>
                <a:spcPct val="30000"/>
              </a:spcBef>
              <a:buClr>
                <a:srgbClr val="660066"/>
              </a:buClr>
              <a:buSzPct val="85000"/>
              <a:buFont typeface="Monotype Sorts" charset="0"/>
              <a:buNone/>
              <a:defRPr/>
            </a:pPr>
            <a:r>
              <a:rPr lang="it-IT" sz="1600">
                <a:solidFill>
                  <a:schemeClr val="bg1"/>
                </a:solidFill>
                <a:effectLst>
                  <a:outerShdw blurRad="38100" dist="38100" dir="2700000" algn="tl">
                    <a:srgbClr val="DDDDDD"/>
                  </a:outerShdw>
                </a:effectLst>
              </a:rPr>
              <a:t> </a:t>
            </a:r>
          </a:p>
        </p:txBody>
      </p:sp>
      <p:sp>
        <p:nvSpPr>
          <p:cNvPr id="17411" name="Rectangle 8"/>
          <p:cNvSpPr>
            <a:spLocks noGrp="1" noChangeArrowheads="1"/>
          </p:cNvSpPr>
          <p:nvPr/>
        </p:nvSpPr>
        <p:spPr bwMode="auto">
          <a:xfrm>
            <a:off x="498475" y="2859088"/>
            <a:ext cx="7924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r>
              <a:rPr lang="en-US" sz="3600" dirty="0"/>
              <a:t>Giovanni De </a:t>
            </a:r>
            <a:r>
              <a:rPr lang="en-US" sz="3600" dirty="0" err="1"/>
              <a:t>Micheli</a:t>
            </a:r>
            <a:endParaRPr lang="en-US" sz="3600" dirty="0"/>
          </a:p>
          <a:p>
            <a:r>
              <a:rPr lang="en-US" sz="3200" i="1" dirty="0"/>
              <a:t>Integrated Systems Laboratory</a:t>
            </a:r>
          </a:p>
          <a:p>
            <a:endParaRPr lang="en-US" sz="3200" i="1" dirty="0"/>
          </a:p>
        </p:txBody>
      </p:sp>
      <p:sp>
        <p:nvSpPr>
          <p:cNvPr id="17412" name="Text Box 9"/>
          <p:cNvSpPr txBox="1">
            <a:spLocks noChangeArrowheads="1"/>
          </p:cNvSpPr>
          <p:nvPr/>
        </p:nvSpPr>
        <p:spPr bwMode="auto">
          <a:xfrm>
            <a:off x="698500" y="5980113"/>
            <a:ext cx="789146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200"/>
              <a:t>This presentation can be used for non-commercial purposes as long as this note and the copyright footers are not removed</a:t>
            </a:r>
          </a:p>
          <a:p>
            <a:pPr>
              <a:spcBef>
                <a:spcPct val="50000"/>
              </a:spcBef>
            </a:pPr>
            <a:r>
              <a:rPr lang="en-US" sz="1200"/>
              <a:t>© Giovanni De Micheli – All rights reserved</a:t>
            </a:r>
          </a:p>
        </p:txBody>
      </p:sp>
      <p:sp>
        <p:nvSpPr>
          <p:cNvPr id="17415" name="Line 13"/>
          <p:cNvSpPr>
            <a:spLocks noChangeShapeType="1"/>
          </p:cNvSpPr>
          <p:nvPr/>
        </p:nvSpPr>
        <p:spPr bwMode="auto">
          <a:xfrm>
            <a:off x="1020763" y="5745163"/>
            <a:ext cx="7278687" cy="7937"/>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17416" name="Picture 16" descr="mcgraw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625" y="4592638"/>
            <a:ext cx="598488" cy="96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4" descr="isultati immagini per epfl lsi logo">
            <a:extLst>
              <a:ext uri="{FF2B5EF4-FFF2-40B4-BE49-F238E27FC236}">
                <a16:creationId xmlns:a16="http://schemas.microsoft.com/office/drawing/2014/main" id="{F901E300-3D09-6B4C-B2E1-9272F27DD4B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58127" y="4838701"/>
            <a:ext cx="1321609" cy="7268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81C007E-FF43-FD41-974E-6DAD412DCA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3685" y="4770302"/>
            <a:ext cx="1415765" cy="796368"/>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AD4E0-9728-BA44-95A8-F0D4DE5C7009}"/>
              </a:ext>
            </a:extLst>
          </p:cNvPr>
          <p:cNvSpPr>
            <a:spLocks noGrp="1"/>
          </p:cNvSpPr>
          <p:nvPr>
            <p:ph type="title"/>
          </p:nvPr>
        </p:nvSpPr>
        <p:spPr/>
        <p:txBody>
          <a:bodyPr/>
          <a:lstStyle/>
          <a:p>
            <a:r>
              <a:rPr lang="en-US" dirty="0"/>
              <a:t>Wafer scale integration (</a:t>
            </a:r>
            <a:r>
              <a:rPr lang="en-US" dirty="0" err="1"/>
              <a:t>Cerebras</a:t>
            </a:r>
            <a:r>
              <a:rPr lang="en-US" dirty="0"/>
              <a:t>)</a:t>
            </a:r>
          </a:p>
        </p:txBody>
      </p:sp>
      <p:sp>
        <p:nvSpPr>
          <p:cNvPr id="4" name="Footer Placeholder 3">
            <a:extLst>
              <a:ext uri="{FF2B5EF4-FFF2-40B4-BE49-F238E27FC236}">
                <a16:creationId xmlns:a16="http://schemas.microsoft.com/office/drawing/2014/main" id="{8FE651F6-8D35-744E-8FB5-700F79EB020B}"/>
              </a:ext>
            </a:extLst>
          </p:cNvPr>
          <p:cNvSpPr>
            <a:spLocks noGrp="1"/>
          </p:cNvSpPr>
          <p:nvPr>
            <p:ph type="ftr" sz="quarter" idx="10"/>
          </p:nvPr>
        </p:nvSpPr>
        <p:spPr/>
        <p:txBody>
          <a:bodyPr/>
          <a:lstStyle/>
          <a:p>
            <a:pPr>
              <a:defRPr/>
            </a:pPr>
            <a:r>
              <a:rPr lang="en-US"/>
              <a:t>(c)  Giovanni De Micheli</a:t>
            </a:r>
          </a:p>
        </p:txBody>
      </p:sp>
      <p:sp>
        <p:nvSpPr>
          <p:cNvPr id="5" name="Slide Number Placeholder 4">
            <a:extLst>
              <a:ext uri="{FF2B5EF4-FFF2-40B4-BE49-F238E27FC236}">
                <a16:creationId xmlns:a16="http://schemas.microsoft.com/office/drawing/2014/main" id="{52EF86A9-EBF7-C340-B80A-3245A379E61F}"/>
              </a:ext>
            </a:extLst>
          </p:cNvPr>
          <p:cNvSpPr>
            <a:spLocks noGrp="1"/>
          </p:cNvSpPr>
          <p:nvPr>
            <p:ph type="sldNum" sz="quarter" idx="11"/>
          </p:nvPr>
        </p:nvSpPr>
        <p:spPr/>
        <p:txBody>
          <a:bodyPr/>
          <a:lstStyle/>
          <a:p>
            <a:pPr>
              <a:defRPr/>
            </a:pPr>
            <a:fld id="{00564D7C-DE32-CA4C-B92A-9719599F0217}" type="slidenum">
              <a:rPr lang="en-US" smtClean="0"/>
              <a:pPr>
                <a:defRPr/>
              </a:pPr>
              <a:t>10</a:t>
            </a:fld>
            <a:endParaRPr lang="en-US"/>
          </a:p>
        </p:txBody>
      </p:sp>
      <p:pic>
        <p:nvPicPr>
          <p:cNvPr id="2050" name="Picture 2" descr="Semiconductor Startup Shows Off the World's Biggest Processor | Data Center  Knowledge">
            <a:extLst>
              <a:ext uri="{FF2B5EF4-FFF2-40B4-BE49-F238E27FC236}">
                <a16:creationId xmlns:a16="http://schemas.microsoft.com/office/drawing/2014/main" id="{6C09C492-EE1B-0D4B-9E0B-7BA3ABD699B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1423390"/>
            <a:ext cx="8699500" cy="451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19309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(c)  Giovanni De Micheli</a:t>
            </a:r>
          </a:p>
        </p:txBody>
      </p:sp>
      <p:sp>
        <p:nvSpPr>
          <p:cNvPr id="6" name="Slide Number Placeholder 4"/>
          <p:cNvSpPr>
            <a:spLocks noGrp="1"/>
          </p:cNvSpPr>
          <p:nvPr>
            <p:ph type="sldNum" sz="quarter" idx="11"/>
          </p:nvPr>
        </p:nvSpPr>
        <p:spPr/>
        <p:txBody>
          <a:bodyPr/>
          <a:lstStyle/>
          <a:p>
            <a:fld id="{C4689C07-2BB9-6848-8546-449679924182}" type="slidenum">
              <a:rPr lang="en-US"/>
              <a:pPr/>
              <a:t>11</a:t>
            </a:fld>
            <a:endParaRPr lang="en-US"/>
          </a:p>
        </p:txBody>
      </p:sp>
      <p:sp>
        <p:nvSpPr>
          <p:cNvPr id="1654786" name="Rectangle 2"/>
          <p:cNvSpPr>
            <a:spLocks noGrp="1" noChangeArrowheads="1"/>
          </p:cNvSpPr>
          <p:nvPr>
            <p:ph type="title"/>
          </p:nvPr>
        </p:nvSpPr>
        <p:spPr/>
        <p:txBody>
          <a:bodyPr/>
          <a:lstStyle/>
          <a:p>
            <a:r>
              <a:rPr lang="en-US"/>
              <a:t>Systems in Package</a:t>
            </a:r>
          </a:p>
        </p:txBody>
      </p:sp>
      <p:sp>
        <p:nvSpPr>
          <p:cNvPr id="1654787" name="Rectangle 3"/>
          <p:cNvSpPr>
            <a:spLocks noGrp="1" noChangeArrowheads="1"/>
          </p:cNvSpPr>
          <p:nvPr>
            <p:ph type="body" idx="1"/>
          </p:nvPr>
        </p:nvSpPr>
        <p:spPr>
          <a:xfrm>
            <a:off x="436732" y="1828799"/>
            <a:ext cx="8786202" cy="3639593"/>
          </a:xfrm>
        </p:spPr>
        <p:txBody>
          <a:bodyPr/>
          <a:lstStyle/>
          <a:p>
            <a:pPr marL="342900" indent="-342900"/>
            <a:r>
              <a:rPr lang="en-US" sz="2400" dirty="0"/>
              <a:t>There is a diminishing return in integrating everything on Silicon</a:t>
            </a:r>
          </a:p>
          <a:p>
            <a:pPr marL="742950" lvl="1" indent="-285750"/>
            <a:r>
              <a:rPr lang="en-US" sz="2000" dirty="0"/>
              <a:t>Heterogeneous technologies</a:t>
            </a:r>
          </a:p>
          <a:p>
            <a:pPr marL="742950" lvl="1" indent="-285750"/>
            <a:r>
              <a:rPr lang="en-US" sz="2000" dirty="0"/>
              <a:t>Multiple voltages</a:t>
            </a:r>
          </a:p>
          <a:p>
            <a:pPr marL="742950" lvl="1" indent="-285750"/>
            <a:r>
              <a:rPr lang="en-US" sz="2000" dirty="0"/>
              <a:t>Thermal issues</a:t>
            </a:r>
          </a:p>
          <a:p>
            <a:pPr marL="342900" indent="-342900"/>
            <a:r>
              <a:rPr lang="en-US" sz="2400" dirty="0"/>
              <a:t>Packaging technology</a:t>
            </a:r>
          </a:p>
          <a:p>
            <a:pPr marL="342900" indent="-342900"/>
            <a:r>
              <a:rPr lang="en-US" sz="2400" dirty="0" err="1"/>
              <a:t>Chiplets</a:t>
            </a:r>
            <a:endParaRPr lang="en-US" sz="2400" dirty="0"/>
          </a:p>
          <a:p>
            <a:pPr marL="457200" lvl="1" indent="0">
              <a:buNone/>
            </a:pPr>
            <a:endParaRPr lang="en-US" sz="2000" dirty="0"/>
          </a:p>
        </p:txBody>
      </p:sp>
      <p:pic>
        <p:nvPicPr>
          <p:cNvPr id="1654788" name="Picture 4" descr="RF-S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111" y="2776468"/>
            <a:ext cx="3740150" cy="23637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id="{BB5C59BD-E7AE-26F4-8A2D-26984B7CA2BB}"/>
              </a:ext>
            </a:extLst>
          </p:cNvPr>
          <p:cNvSpPr txBox="1"/>
          <p:nvPr/>
        </p:nvSpPr>
        <p:spPr>
          <a:xfrm>
            <a:off x="2083276" y="5297214"/>
            <a:ext cx="184731" cy="461665"/>
          </a:xfrm>
          <a:prstGeom prst="rect">
            <a:avLst/>
          </a:prstGeom>
          <a:noFill/>
        </p:spPr>
        <p:txBody>
          <a:bodyPr wrap="none" rtlCol="0">
            <a:spAutoFit/>
          </a:bodyPr>
          <a:lstStyle/>
          <a:p>
            <a:endParaRPr lang="en-CH" dirty="0"/>
          </a:p>
        </p:txBody>
      </p:sp>
    </p:spTree>
    <p:extLst>
      <p:ext uri="{BB962C8B-B14F-4D97-AF65-F5344CB8AC3E}">
        <p14:creationId xmlns:p14="http://schemas.microsoft.com/office/powerpoint/2010/main" val="32605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33794"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1F8FC189-EC8D-DA45-B64C-4BDC6596F4E4}" type="slidenum">
              <a:rPr lang="en-US" sz="1400" b="0"/>
              <a:pPr/>
              <a:t>12</a:t>
            </a:fld>
            <a:endParaRPr lang="en-US" sz="1400" b="0"/>
          </a:p>
        </p:txBody>
      </p:sp>
      <p:sp>
        <p:nvSpPr>
          <p:cNvPr id="33795" name="Rectangle 2"/>
          <p:cNvSpPr>
            <a:spLocks noGrp="1" noChangeArrowheads="1"/>
          </p:cNvSpPr>
          <p:nvPr>
            <p:ph type="title"/>
          </p:nvPr>
        </p:nvSpPr>
        <p:spPr/>
        <p:txBody>
          <a:bodyPr/>
          <a:lstStyle/>
          <a:p>
            <a:r>
              <a:rPr lang="en-US">
                <a:latin typeface="Arial Narrow" charset="0"/>
              </a:rPr>
              <a:t>New packaging technology</a:t>
            </a:r>
          </a:p>
        </p:txBody>
      </p:sp>
      <p:sp>
        <p:nvSpPr>
          <p:cNvPr id="1637379" name="Rectangle 3"/>
          <p:cNvSpPr>
            <a:spLocks noGrp="1" noChangeArrowheads="1"/>
          </p:cNvSpPr>
          <p:nvPr>
            <p:ph type="body" idx="1"/>
          </p:nvPr>
        </p:nvSpPr>
        <p:spPr>
          <a:xfrm>
            <a:off x="580027" y="1354138"/>
            <a:ext cx="5994400" cy="4322762"/>
          </a:xfrm>
        </p:spPr>
        <p:txBody>
          <a:bodyPr/>
          <a:lstStyle/>
          <a:p>
            <a:pPr>
              <a:lnSpc>
                <a:spcPct val="140000"/>
              </a:lnSpc>
            </a:pPr>
            <a:r>
              <a:rPr lang="en-US" sz="2400" dirty="0">
                <a:latin typeface="Arial Narrow" charset="0"/>
              </a:rPr>
              <a:t>From planar to 3D integration</a:t>
            </a:r>
          </a:p>
          <a:p>
            <a:pPr lvl="1">
              <a:lnSpc>
                <a:spcPct val="140000"/>
              </a:lnSpc>
            </a:pPr>
            <a:r>
              <a:rPr lang="en-US" sz="2000" dirty="0">
                <a:latin typeface="Arial Narrow" charset="0"/>
                <a:ea typeface="ＭＳ Ｐゴシック" charset="0"/>
              </a:rPr>
              <a:t>Chips have limited wiring resources</a:t>
            </a:r>
          </a:p>
          <a:p>
            <a:pPr lvl="1">
              <a:lnSpc>
                <a:spcPct val="140000"/>
              </a:lnSpc>
            </a:pPr>
            <a:r>
              <a:rPr lang="en-US" sz="2000" dirty="0">
                <a:latin typeface="Arial Narrow" charset="0"/>
                <a:ea typeface="ＭＳ Ｐゴシック" charset="0"/>
              </a:rPr>
              <a:t>Electrical and manufacturing constraints limit heterogeneous planar integration</a:t>
            </a:r>
          </a:p>
          <a:p>
            <a:pPr>
              <a:lnSpc>
                <a:spcPct val="140000"/>
              </a:lnSpc>
            </a:pPr>
            <a:r>
              <a:rPr lang="en-US" sz="2400" i="1" dirty="0">
                <a:latin typeface="Arial Narrow" charset="0"/>
              </a:rPr>
              <a:t>Through silicon vias</a:t>
            </a:r>
            <a:r>
              <a:rPr lang="en-US" sz="2400" dirty="0">
                <a:latin typeface="Arial Narrow" charset="0"/>
              </a:rPr>
              <a:t> allow designer to stack:</a:t>
            </a:r>
          </a:p>
          <a:p>
            <a:pPr lvl="1">
              <a:lnSpc>
                <a:spcPct val="140000"/>
              </a:lnSpc>
            </a:pPr>
            <a:r>
              <a:rPr lang="en-US" sz="2000" dirty="0">
                <a:latin typeface="Arial Narrow" charset="0"/>
                <a:ea typeface="ＭＳ Ｐゴシック" charset="0"/>
              </a:rPr>
              <a:t>Computing arrays</a:t>
            </a:r>
          </a:p>
          <a:p>
            <a:pPr lvl="1">
              <a:lnSpc>
                <a:spcPct val="140000"/>
              </a:lnSpc>
            </a:pPr>
            <a:r>
              <a:rPr lang="en-US" sz="2000" dirty="0">
                <a:latin typeface="Arial Narrow" charset="0"/>
                <a:ea typeface="ＭＳ Ｐゴシック" charset="0"/>
              </a:rPr>
              <a:t>Memory arrays</a:t>
            </a:r>
          </a:p>
          <a:p>
            <a:pPr lvl="1">
              <a:lnSpc>
                <a:spcPct val="140000"/>
              </a:lnSpc>
            </a:pPr>
            <a:r>
              <a:rPr lang="en-US" sz="2000" dirty="0">
                <a:latin typeface="Arial Narrow" charset="0"/>
                <a:ea typeface="ＭＳ Ｐゴシック" charset="0"/>
              </a:rPr>
              <a:t>Analog and RF circuitry</a:t>
            </a:r>
          </a:p>
          <a:p>
            <a:pPr>
              <a:lnSpc>
                <a:spcPct val="140000"/>
              </a:lnSpc>
              <a:buFont typeface="Monotype Sorts" charset="0"/>
              <a:buNone/>
            </a:pPr>
            <a:endParaRPr lang="en-US" sz="2400" dirty="0">
              <a:latin typeface="Arial Narrow" charset="0"/>
            </a:endParaRPr>
          </a:p>
          <a:p>
            <a:pPr>
              <a:lnSpc>
                <a:spcPct val="140000"/>
              </a:lnSpc>
              <a:buFont typeface="Monotype Sorts" charset="0"/>
              <a:buNone/>
            </a:pPr>
            <a:endParaRPr lang="en-US" sz="2400" dirty="0">
              <a:latin typeface="Arial Narrow" charset="0"/>
            </a:endParaRPr>
          </a:p>
        </p:txBody>
      </p:sp>
      <p:pic>
        <p:nvPicPr>
          <p:cNvPr id="16373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354" y="3524205"/>
            <a:ext cx="1228725"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grpSp>
        <p:nvGrpSpPr>
          <p:cNvPr id="2" name="Group 8"/>
          <p:cNvGrpSpPr>
            <a:grpSpLocks/>
          </p:cNvGrpSpPr>
          <p:nvPr/>
        </p:nvGrpSpPr>
        <p:grpSpPr bwMode="auto">
          <a:xfrm>
            <a:off x="6735192" y="1612855"/>
            <a:ext cx="1697037" cy="1498600"/>
            <a:chOff x="4363" y="930"/>
            <a:chExt cx="1069" cy="944"/>
          </a:xfrm>
        </p:grpSpPr>
        <p:pic>
          <p:nvPicPr>
            <p:cNvPr id="3379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3" y="930"/>
              <a:ext cx="944" cy="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33800" name="Text Box 10"/>
            <p:cNvSpPr txBox="1">
              <a:spLocks noChangeArrowheads="1"/>
            </p:cNvSpPr>
            <p:nvPr/>
          </p:nvSpPr>
          <p:spPr bwMode="auto">
            <a:xfrm rot="-5400000">
              <a:off x="5079" y="1497"/>
              <a:ext cx="552"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000" b="0">
                  <a:latin typeface="Arial" charset="0"/>
                </a:rPr>
                <a:t>[Fraunhofer]</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737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3737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37379">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3737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37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4286" y="1603778"/>
            <a:ext cx="6418300" cy="3610294"/>
          </a:xfrm>
          <a:prstGeom prst="rect">
            <a:avLst/>
          </a:prstGeom>
        </p:spPr>
      </p:pic>
      <p:sp>
        <p:nvSpPr>
          <p:cNvPr id="2" name="Title 1"/>
          <p:cNvSpPr>
            <a:spLocks noGrp="1"/>
          </p:cNvSpPr>
          <p:nvPr>
            <p:ph type="title"/>
          </p:nvPr>
        </p:nvSpPr>
        <p:spPr>
          <a:xfrm>
            <a:off x="800100" y="139867"/>
            <a:ext cx="7886700" cy="994172"/>
          </a:xfrm>
        </p:spPr>
        <p:txBody>
          <a:bodyPr>
            <a:normAutofit/>
          </a:bodyPr>
          <a:lstStyle/>
          <a:p>
            <a:pPr algn="l"/>
            <a:r>
              <a:rPr lang="en-US" dirty="0"/>
              <a:t>NVidia 2.5D-IC High </a:t>
            </a:r>
            <a:r>
              <a:rPr lang="en-US"/>
              <a:t>BW Memory </a:t>
            </a:r>
            <a:r>
              <a:rPr lang="en-US" dirty="0"/>
              <a:t>Application</a:t>
            </a:r>
            <a:br>
              <a:rPr lang="en-US" dirty="0"/>
            </a:br>
            <a:endParaRPr lang="en-US" sz="1350" dirty="0"/>
          </a:p>
        </p:txBody>
      </p:sp>
      <p:sp>
        <p:nvSpPr>
          <p:cNvPr id="5" name="Footer Placeholder 4">
            <a:extLst>
              <a:ext uri="{FF2B5EF4-FFF2-40B4-BE49-F238E27FC236}">
                <a16:creationId xmlns:a16="http://schemas.microsoft.com/office/drawing/2014/main" id="{B9649133-43D5-D446-80DD-B4F5CF1E4BED}"/>
              </a:ext>
            </a:extLst>
          </p:cNvPr>
          <p:cNvSpPr>
            <a:spLocks noGrp="1"/>
          </p:cNvSpPr>
          <p:nvPr>
            <p:ph type="ftr" sz="quarter" idx="11"/>
          </p:nvPr>
        </p:nvSpPr>
        <p:spPr>
          <a:xfrm>
            <a:off x="6137564" y="6342432"/>
            <a:ext cx="2549236" cy="501281"/>
          </a:xfrm>
        </p:spPr>
        <p:txBody>
          <a:bodyPr/>
          <a:lstStyle/>
          <a:p>
            <a:r>
              <a:rPr lang="en-US"/>
              <a:t>Credit: Stanford </a:t>
            </a:r>
            <a:r>
              <a:rPr lang="en-US" dirty="0"/>
              <a:t>EE292A Lecture 1</a:t>
            </a:r>
          </a:p>
        </p:txBody>
      </p:sp>
      <p:sp>
        <p:nvSpPr>
          <p:cNvPr id="6" name="Text Box 4"/>
          <p:cNvSpPr txBox="1">
            <a:spLocks noChangeAspect="1" noChangeArrowheads="1"/>
          </p:cNvSpPr>
          <p:nvPr/>
        </p:nvSpPr>
        <p:spPr bwMode="auto">
          <a:xfrm>
            <a:off x="2862272" y="5827942"/>
            <a:ext cx="3419527" cy="163058"/>
          </a:xfrm>
          <a:prstGeom prst="rect">
            <a:avLst/>
          </a:prstGeom>
          <a:noFill/>
          <a:ln w="12700">
            <a:noFill/>
            <a:miter lim="800000"/>
            <a:headEnd/>
            <a:tailEnd/>
          </a:ln>
          <a:effectLst/>
        </p:spPr>
        <p:txBody>
          <a:bodyPr wrap="none" tIns="25718">
            <a:spAutoFit/>
          </a:bodyPr>
          <a:lstStyle/>
          <a:p>
            <a:pPr defTabSz="514350">
              <a:defRPr/>
            </a:pPr>
            <a:r>
              <a:rPr lang="en-US" sz="563" kern="0" dirty="0">
                <a:solidFill>
                  <a:schemeClr val="bg1"/>
                </a:solidFill>
              </a:rPr>
              <a:t>“Volta” 5.5D-IC (3D </a:t>
            </a:r>
            <a:r>
              <a:rPr lang="en-US" sz="591" kern="0" dirty="0">
                <a:solidFill>
                  <a:schemeClr val="bg1"/>
                </a:solidFill>
              </a:rPr>
              <a:t>+ 2.5D) Integration; Source: J.-H. Huang, et al., NVIDIA, GPU Technology Conference 2017</a:t>
            </a:r>
            <a:endParaRPr lang="en-US" sz="563" kern="0" dirty="0">
              <a:solidFill>
                <a:schemeClr val="bg1"/>
              </a:solidFill>
            </a:endParaRPr>
          </a:p>
        </p:txBody>
      </p:sp>
      <p:sp>
        <p:nvSpPr>
          <p:cNvPr id="7" name="Rectangle 6"/>
          <p:cNvSpPr/>
          <p:nvPr/>
        </p:nvSpPr>
        <p:spPr>
          <a:xfrm rot="-1320000">
            <a:off x="3769537" y="3503430"/>
            <a:ext cx="1604928" cy="369332"/>
          </a:xfrm>
          <a:prstGeom prst="rect">
            <a:avLst/>
          </a:prstGeom>
        </p:spPr>
        <p:txBody>
          <a:bodyPr wrap="none">
            <a:spAutoFit/>
          </a:bodyPr>
          <a:lstStyle/>
          <a:p>
            <a:pPr defTabSz="514350">
              <a:defRPr/>
            </a:pPr>
            <a:r>
              <a:rPr lang="en-US" sz="1800" kern="0" dirty="0">
                <a:solidFill>
                  <a:schemeClr val="bg1"/>
                </a:solidFill>
              </a:rPr>
              <a:t>GPU </a:t>
            </a:r>
            <a:r>
              <a:rPr lang="en-US" sz="1800" kern="0" dirty="0">
                <a:solidFill>
                  <a:schemeClr val="bg1"/>
                </a:solidFill>
                <a:sym typeface="Symbol" panose="05050102010706020507" pitchFamily="18" charset="2"/>
              </a:rPr>
              <a:t> 815 mm</a:t>
            </a:r>
            <a:r>
              <a:rPr lang="en-US" sz="1800" kern="0" baseline="30000" dirty="0">
                <a:solidFill>
                  <a:schemeClr val="bg1"/>
                </a:solidFill>
                <a:sym typeface="Symbol" panose="05050102010706020507" pitchFamily="18" charset="2"/>
              </a:rPr>
              <a:t>2</a:t>
            </a:r>
            <a:endParaRPr lang="en-US" sz="1800" kern="0" dirty="0">
              <a:solidFill>
                <a:schemeClr val="bg1"/>
              </a:solidFill>
              <a:sym typeface="Symbol" panose="05050102010706020507" pitchFamily="18" charset="2"/>
            </a:endParaRPr>
          </a:p>
        </p:txBody>
      </p:sp>
      <p:sp>
        <p:nvSpPr>
          <p:cNvPr id="12" name="Rectangle 11"/>
          <p:cNvSpPr/>
          <p:nvPr/>
        </p:nvSpPr>
        <p:spPr>
          <a:xfrm rot="-1440000">
            <a:off x="3658832" y="4330316"/>
            <a:ext cx="3185488" cy="369332"/>
          </a:xfrm>
          <a:prstGeom prst="rect">
            <a:avLst/>
          </a:prstGeom>
        </p:spPr>
        <p:txBody>
          <a:bodyPr wrap="none">
            <a:spAutoFit/>
          </a:bodyPr>
          <a:lstStyle/>
          <a:p>
            <a:pPr defTabSz="514350">
              <a:defRPr/>
            </a:pPr>
            <a:r>
              <a:rPr lang="en-US" sz="1800" kern="0" dirty="0">
                <a:solidFill>
                  <a:schemeClr val="bg1"/>
                </a:solidFill>
                <a:sym typeface="Symbol" panose="05050102010706020507" pitchFamily="18" charset="2"/>
              </a:rPr>
              <a:t>Silicon Interposer(s)  1,400 mm</a:t>
            </a:r>
            <a:r>
              <a:rPr lang="en-US" sz="1800" kern="0" baseline="30000" dirty="0">
                <a:solidFill>
                  <a:schemeClr val="bg1"/>
                </a:solidFill>
                <a:sym typeface="Symbol" panose="05050102010706020507" pitchFamily="18" charset="2"/>
              </a:rPr>
              <a:t>2</a:t>
            </a:r>
            <a:endParaRPr lang="en-US" sz="1800" kern="0" dirty="0">
              <a:solidFill>
                <a:schemeClr val="bg1"/>
              </a:solidFill>
              <a:sym typeface="Symbol" panose="05050102010706020507" pitchFamily="18" charset="2"/>
            </a:endParaRPr>
          </a:p>
        </p:txBody>
      </p:sp>
      <p:sp>
        <p:nvSpPr>
          <p:cNvPr id="11" name="Title 1"/>
          <p:cNvSpPr txBox="1">
            <a:spLocks/>
          </p:cNvSpPr>
          <p:nvPr/>
        </p:nvSpPr>
        <p:spPr bwMode="auto">
          <a:xfrm>
            <a:off x="1257300" y="4979424"/>
            <a:ext cx="7886700" cy="99417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normAutofit/>
          </a:bodyPr>
          <a:lstStyle>
            <a:lvl1pPr algn="ctr" rtl="0" eaLnBrk="0" fontAlgn="base" hangingPunct="0">
              <a:lnSpc>
                <a:spcPct val="90000"/>
              </a:lnSpc>
              <a:spcBef>
                <a:spcPct val="0"/>
              </a:spcBef>
              <a:spcAft>
                <a:spcPct val="0"/>
              </a:spcAft>
              <a:defRPr sz="3200" b="1">
                <a:solidFill>
                  <a:schemeClr val="hlink"/>
                </a:solidFill>
                <a:latin typeface="+mj-lt"/>
                <a:ea typeface="ＭＳ Ｐゴシック" charset="0"/>
                <a:cs typeface="ＭＳ Ｐゴシック" charset="0"/>
              </a:defRPr>
            </a:lvl1pPr>
            <a:lvl2pPr algn="ctr" rtl="0" eaLnBrk="0" fontAlgn="base" hangingPunct="0">
              <a:lnSpc>
                <a:spcPct val="90000"/>
              </a:lnSpc>
              <a:spcBef>
                <a:spcPct val="0"/>
              </a:spcBef>
              <a:spcAft>
                <a:spcPct val="0"/>
              </a:spcAft>
              <a:defRPr sz="3200" b="1">
                <a:solidFill>
                  <a:schemeClr val="hlink"/>
                </a:solidFill>
                <a:latin typeface="Arial Narrow" pitchFamily="34" charset="0"/>
                <a:ea typeface="ＭＳ Ｐゴシック" charset="0"/>
                <a:cs typeface="ＭＳ Ｐゴシック" charset="0"/>
              </a:defRPr>
            </a:lvl2pPr>
            <a:lvl3pPr algn="ctr" rtl="0" eaLnBrk="0" fontAlgn="base" hangingPunct="0">
              <a:lnSpc>
                <a:spcPct val="90000"/>
              </a:lnSpc>
              <a:spcBef>
                <a:spcPct val="0"/>
              </a:spcBef>
              <a:spcAft>
                <a:spcPct val="0"/>
              </a:spcAft>
              <a:defRPr sz="3200" b="1">
                <a:solidFill>
                  <a:schemeClr val="hlink"/>
                </a:solidFill>
                <a:latin typeface="Arial Narrow" pitchFamily="34" charset="0"/>
                <a:ea typeface="ＭＳ Ｐゴシック" charset="0"/>
                <a:cs typeface="ＭＳ Ｐゴシック" charset="0"/>
              </a:defRPr>
            </a:lvl3pPr>
            <a:lvl4pPr algn="ctr" rtl="0" eaLnBrk="0" fontAlgn="base" hangingPunct="0">
              <a:lnSpc>
                <a:spcPct val="90000"/>
              </a:lnSpc>
              <a:spcBef>
                <a:spcPct val="0"/>
              </a:spcBef>
              <a:spcAft>
                <a:spcPct val="0"/>
              </a:spcAft>
              <a:defRPr sz="3200" b="1">
                <a:solidFill>
                  <a:schemeClr val="hlink"/>
                </a:solidFill>
                <a:latin typeface="Arial Narrow" pitchFamily="34" charset="0"/>
                <a:ea typeface="ＭＳ Ｐゴシック" charset="0"/>
                <a:cs typeface="ＭＳ Ｐゴシック" charset="0"/>
              </a:defRPr>
            </a:lvl4pPr>
            <a:lvl5pPr algn="ctr" rtl="0" eaLnBrk="0" fontAlgn="base" hangingPunct="0">
              <a:lnSpc>
                <a:spcPct val="90000"/>
              </a:lnSpc>
              <a:spcBef>
                <a:spcPct val="0"/>
              </a:spcBef>
              <a:spcAft>
                <a:spcPct val="0"/>
              </a:spcAft>
              <a:defRPr sz="3200" b="1">
                <a:solidFill>
                  <a:schemeClr val="hlink"/>
                </a:solidFill>
                <a:latin typeface="Arial Narrow" pitchFamily="34" charset="0"/>
                <a:ea typeface="ＭＳ Ｐゴシック" charset="0"/>
                <a:cs typeface="ＭＳ Ｐゴシック" charset="0"/>
              </a:defRPr>
            </a:lvl5pPr>
            <a:lvl6pPr marL="457200" algn="ctr" rtl="0" eaLnBrk="0" fontAlgn="base" hangingPunct="0">
              <a:lnSpc>
                <a:spcPct val="90000"/>
              </a:lnSpc>
              <a:spcBef>
                <a:spcPct val="0"/>
              </a:spcBef>
              <a:spcAft>
                <a:spcPct val="0"/>
              </a:spcAft>
              <a:defRPr sz="3200" b="1">
                <a:solidFill>
                  <a:schemeClr val="hlink"/>
                </a:solidFill>
                <a:latin typeface="Arial Narrow" pitchFamily="34" charset="0"/>
              </a:defRPr>
            </a:lvl6pPr>
            <a:lvl7pPr marL="914400" algn="ctr" rtl="0" eaLnBrk="0" fontAlgn="base" hangingPunct="0">
              <a:lnSpc>
                <a:spcPct val="90000"/>
              </a:lnSpc>
              <a:spcBef>
                <a:spcPct val="0"/>
              </a:spcBef>
              <a:spcAft>
                <a:spcPct val="0"/>
              </a:spcAft>
              <a:defRPr sz="3200" b="1">
                <a:solidFill>
                  <a:schemeClr val="hlink"/>
                </a:solidFill>
                <a:latin typeface="Arial Narrow" pitchFamily="34" charset="0"/>
              </a:defRPr>
            </a:lvl7pPr>
            <a:lvl8pPr marL="1371600" algn="ctr" rtl="0" eaLnBrk="0" fontAlgn="base" hangingPunct="0">
              <a:lnSpc>
                <a:spcPct val="90000"/>
              </a:lnSpc>
              <a:spcBef>
                <a:spcPct val="0"/>
              </a:spcBef>
              <a:spcAft>
                <a:spcPct val="0"/>
              </a:spcAft>
              <a:defRPr sz="3200" b="1">
                <a:solidFill>
                  <a:schemeClr val="hlink"/>
                </a:solidFill>
                <a:latin typeface="Arial Narrow" pitchFamily="34" charset="0"/>
              </a:defRPr>
            </a:lvl8pPr>
            <a:lvl9pPr marL="1828800" algn="ctr" rtl="0" eaLnBrk="0" fontAlgn="base" hangingPunct="0">
              <a:lnSpc>
                <a:spcPct val="90000"/>
              </a:lnSpc>
              <a:spcBef>
                <a:spcPct val="0"/>
              </a:spcBef>
              <a:spcAft>
                <a:spcPct val="0"/>
              </a:spcAft>
              <a:defRPr sz="3200" b="1">
                <a:solidFill>
                  <a:schemeClr val="hlink"/>
                </a:solidFill>
                <a:latin typeface="Arial Narrow" pitchFamily="34" charset="0"/>
              </a:defRPr>
            </a:lvl9pPr>
          </a:lstStyle>
          <a:p>
            <a:pPr algn="l"/>
            <a:br>
              <a:rPr lang="en-US" kern="0" dirty="0">
                <a:solidFill>
                  <a:srgbClr val="002060"/>
                </a:solidFill>
              </a:rPr>
            </a:br>
            <a:r>
              <a:rPr lang="en-US" sz="1350" i="1" kern="0" dirty="0">
                <a:solidFill>
                  <a:schemeClr val="tx1"/>
                </a:solidFill>
              </a:rPr>
              <a:t>GPU Die (21B Transistors @ 12 Nanometers TSMC, 300W) + 4 HBM2 Stacks (4 </a:t>
            </a:r>
            <a:r>
              <a:rPr lang="en-US" sz="1350" i="1" kern="0" dirty="0">
                <a:solidFill>
                  <a:schemeClr val="tx1"/>
                </a:solidFill>
                <a:sym typeface="Symbol" panose="05050102010706020507" pitchFamily="18" charset="2"/>
              </a:rPr>
              <a:t> 4GB) </a:t>
            </a:r>
            <a:r>
              <a:rPr lang="en-US" sz="1350" i="1" kern="0" dirty="0">
                <a:solidFill>
                  <a:schemeClr val="tx1"/>
                </a:solidFill>
              </a:rPr>
              <a:t>Onto</a:t>
            </a:r>
            <a:br>
              <a:rPr lang="en-US" sz="1350" i="1" kern="0" dirty="0">
                <a:solidFill>
                  <a:schemeClr val="tx1"/>
                </a:solidFill>
              </a:rPr>
            </a:br>
            <a:r>
              <a:rPr lang="en-US" sz="1350" i="1" kern="0" dirty="0">
                <a:solidFill>
                  <a:schemeClr val="tx1"/>
                </a:solidFill>
              </a:rPr>
              <a:t>Several Silicon Interposer Die Stitched Together, price at launch $10,000</a:t>
            </a:r>
            <a:endParaRPr lang="en-US" sz="1350" kern="0" dirty="0">
              <a:solidFill>
                <a:schemeClr val="tx1"/>
              </a:solidFill>
            </a:endParaRPr>
          </a:p>
        </p:txBody>
      </p:sp>
    </p:spTree>
    <p:extLst>
      <p:ext uri="{BB962C8B-B14F-4D97-AF65-F5344CB8AC3E}">
        <p14:creationId xmlns:p14="http://schemas.microsoft.com/office/powerpoint/2010/main" val="211636389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emerging </a:t>
            </a:r>
            <a:r>
              <a:rPr lang="en-US" dirty="0" err="1"/>
              <a:t>nano</a:t>
            </a:r>
            <a:r>
              <a:rPr lang="en-US" dirty="0"/>
              <a:t>-technologies</a:t>
            </a:r>
          </a:p>
        </p:txBody>
      </p:sp>
      <p:sp>
        <p:nvSpPr>
          <p:cNvPr id="3" name="Content Placeholder 2"/>
          <p:cNvSpPr>
            <a:spLocks noGrp="1"/>
          </p:cNvSpPr>
          <p:nvPr>
            <p:ph idx="1"/>
          </p:nvPr>
        </p:nvSpPr>
        <p:spPr>
          <a:xfrm>
            <a:off x="285260" y="1033696"/>
            <a:ext cx="7543800" cy="4678363"/>
          </a:xfrm>
        </p:spPr>
        <p:txBody>
          <a:bodyPr/>
          <a:lstStyle/>
          <a:p>
            <a:r>
              <a:rPr lang="en-US" i="1" dirty="0"/>
              <a:t>Enhanced</a:t>
            </a:r>
            <a:r>
              <a:rPr lang="en-US" dirty="0"/>
              <a:t> silicon CMOS is likely to remain the main manufacturing process in the medium term</a:t>
            </a:r>
          </a:p>
          <a:p>
            <a:pPr lvl="1"/>
            <a:r>
              <a:rPr lang="en-US" dirty="0"/>
              <a:t>The 3nm technology node is here (Since 2023)</a:t>
            </a:r>
          </a:p>
          <a:p>
            <a:r>
              <a:rPr lang="en-US" dirty="0"/>
              <a:t>What are the candidate techs</a:t>
            </a:r>
            <a:br>
              <a:rPr lang="en-US" dirty="0"/>
            </a:br>
            <a:r>
              <a:rPr lang="en-US" dirty="0"/>
              <a:t>for the 3nm node and beyond?</a:t>
            </a:r>
          </a:p>
          <a:p>
            <a:pPr lvl="1"/>
            <a:r>
              <a:rPr lang="en-US" dirty="0"/>
              <a:t>Silicon Nanowires/sheets (</a:t>
            </a:r>
            <a:r>
              <a:rPr lang="en-US" dirty="0" err="1"/>
              <a:t>SiNW</a:t>
            </a:r>
            <a:r>
              <a:rPr lang="en-US" dirty="0"/>
              <a:t>))</a:t>
            </a:r>
          </a:p>
          <a:p>
            <a:pPr lvl="1"/>
            <a:r>
              <a:rPr lang="en-US" dirty="0"/>
              <a:t>Carbon Nanotubes (CNT)</a:t>
            </a:r>
          </a:p>
          <a:p>
            <a:pPr lvl="1"/>
            <a:r>
              <a:rPr lang="en-US" dirty="0"/>
              <a:t>2D devices  (</a:t>
            </a:r>
            <a:r>
              <a:rPr lang="en-US" dirty="0" err="1"/>
              <a:t>flatronics</a:t>
            </a:r>
            <a:r>
              <a:rPr lang="en-US" dirty="0"/>
              <a:t>)</a:t>
            </a:r>
          </a:p>
          <a:p>
            <a:r>
              <a:rPr lang="en-US" dirty="0"/>
              <a:t>What is in common from a design standpoint?</a:t>
            </a:r>
          </a:p>
        </p:txBody>
      </p:sp>
      <p:sp>
        <p:nvSpPr>
          <p:cNvPr id="9" name="Footer Placeholder 8"/>
          <p:cNvSpPr>
            <a:spLocks noGrp="1"/>
          </p:cNvSpPr>
          <p:nvPr>
            <p:ph type="ftr" sz="quarter" idx="10"/>
          </p:nvPr>
        </p:nvSpPr>
        <p:spPr/>
        <p:txBody>
          <a:bodyPr/>
          <a:lstStyle/>
          <a:p>
            <a:pPr>
              <a:defRPr/>
            </a:pPr>
            <a:r>
              <a:rPr lang="en-US"/>
              <a:t>(c) Giovanni De Micheli </a:t>
            </a:r>
          </a:p>
        </p:txBody>
      </p:sp>
      <p:pic>
        <p:nvPicPr>
          <p:cNvPr id="4" name="Picture 3"/>
          <p:cNvPicPr>
            <a:picLocks noChangeAspect="1"/>
          </p:cNvPicPr>
          <p:nvPr/>
        </p:nvPicPr>
        <p:blipFill>
          <a:blip r:embed="rId3"/>
          <a:stretch>
            <a:fillRect/>
          </a:stretch>
        </p:blipFill>
        <p:spPr>
          <a:xfrm>
            <a:off x="5051356" y="2694691"/>
            <a:ext cx="3725486" cy="1722966"/>
          </a:xfrm>
          <a:prstGeom prst="rect">
            <a:avLst/>
          </a:prstGeom>
        </p:spPr>
      </p:pic>
    </p:spTree>
    <p:extLst>
      <p:ext uri="{BB962C8B-B14F-4D97-AF65-F5344CB8AC3E}">
        <p14:creationId xmlns:p14="http://schemas.microsoft.com/office/powerpoint/2010/main" val="76672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879" y="0"/>
            <a:ext cx="7543800" cy="792163"/>
          </a:xfrm>
        </p:spPr>
        <p:txBody>
          <a:bodyPr/>
          <a:lstStyle/>
          <a:p>
            <a:r>
              <a:rPr lang="en-US" dirty="0"/>
              <a:t>22 nm Tri-Gate Transistors</a:t>
            </a:r>
          </a:p>
        </p:txBody>
      </p:sp>
      <p:sp>
        <p:nvSpPr>
          <p:cNvPr id="7" name="Footer Placeholder 6"/>
          <p:cNvSpPr>
            <a:spLocks noGrp="1"/>
          </p:cNvSpPr>
          <p:nvPr>
            <p:ph type="ftr" sz="quarter" idx="10"/>
          </p:nvPr>
        </p:nvSpPr>
        <p:spPr/>
        <p:txBody>
          <a:bodyPr/>
          <a:lstStyle/>
          <a:p>
            <a:pPr>
              <a:defRPr/>
            </a:pPr>
            <a:r>
              <a:rPr lang="en-US"/>
              <a:t>(c) Giovanni De Micheli </a:t>
            </a:r>
          </a:p>
        </p:txBody>
      </p:sp>
      <p:pic>
        <p:nvPicPr>
          <p:cNvPr id="5" name="Picture 4"/>
          <p:cNvPicPr>
            <a:picLocks noChangeAspect="1"/>
          </p:cNvPicPr>
          <p:nvPr/>
        </p:nvPicPr>
        <p:blipFill>
          <a:blip r:embed="rId2"/>
          <a:stretch>
            <a:fillRect/>
          </a:stretch>
        </p:blipFill>
        <p:spPr>
          <a:xfrm>
            <a:off x="304800" y="1280230"/>
            <a:ext cx="8534400" cy="5067300"/>
          </a:xfrm>
          <a:prstGeom prst="rect">
            <a:avLst/>
          </a:prstGeom>
        </p:spPr>
      </p:pic>
      <p:sp>
        <p:nvSpPr>
          <p:cNvPr id="6" name="TextBox 5"/>
          <p:cNvSpPr txBox="1"/>
          <p:nvPr/>
        </p:nvSpPr>
        <p:spPr>
          <a:xfrm>
            <a:off x="6750070" y="6106820"/>
            <a:ext cx="2393930" cy="400110"/>
          </a:xfrm>
          <a:prstGeom prst="rect">
            <a:avLst/>
          </a:prstGeom>
          <a:noFill/>
        </p:spPr>
        <p:txBody>
          <a:bodyPr wrap="none" rtlCol="0">
            <a:spAutoFit/>
          </a:bodyPr>
          <a:lstStyle/>
          <a:p>
            <a:r>
              <a:rPr lang="en-US" b="0" dirty="0"/>
              <a:t>[Courtesy: M. Bohr]</a:t>
            </a:r>
          </a:p>
        </p:txBody>
      </p:sp>
    </p:spTree>
    <p:extLst>
      <p:ext uri="{BB962C8B-B14F-4D97-AF65-F5344CB8AC3E}">
        <p14:creationId xmlns:p14="http://schemas.microsoft.com/office/powerpoint/2010/main" val="565242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Fully Depleted </a:t>
            </a:r>
            <a:r>
              <a:rPr lang="en-US" dirty="0" err="1"/>
              <a:t>SoI</a:t>
            </a:r>
            <a:r>
              <a:rPr lang="en-US" dirty="0"/>
              <a:t> Transistors</a:t>
            </a:r>
          </a:p>
        </p:txBody>
      </p:sp>
      <p:sp>
        <p:nvSpPr>
          <p:cNvPr id="48" name="Content Placeholder 2"/>
          <p:cNvSpPr txBox="1">
            <a:spLocks/>
          </p:cNvSpPr>
          <p:nvPr/>
        </p:nvSpPr>
        <p:spPr>
          <a:xfrm>
            <a:off x="648910" y="5030331"/>
            <a:ext cx="7671387" cy="1327821"/>
          </a:xfrm>
          <a:prstGeom prst="rect">
            <a:avLst/>
          </a:prstGeom>
        </p:spPr>
        <p:txBody>
          <a:bodyPr/>
          <a:lstStyle>
            <a:lvl1pPr marL="342900" indent="-342900" algn="l" rtl="0" eaLnBrk="0" fontAlgn="base" hangingPunct="0">
              <a:spcBef>
                <a:spcPct val="20000"/>
              </a:spcBef>
              <a:spcAft>
                <a:spcPct val="0"/>
              </a:spcAft>
              <a:buClr>
                <a:srgbClr val="FF0000"/>
              </a:buClr>
              <a:buFont typeface="Wingdings" charset="2"/>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669998"/>
              </a:buClr>
              <a:buFont typeface="Wingdings"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rgbClr val="9ABCBB"/>
              </a:buClr>
              <a:buFont typeface="Symbol" charset="2"/>
              <a:buChar char="-"/>
              <a:defRPr>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08" charset="-128"/>
              </a:defRPr>
            </a:lvl5pPr>
            <a:lvl6pPr marL="2514600" indent="-228600" algn="l" rtl="0" fontAlgn="base">
              <a:spcBef>
                <a:spcPct val="20000"/>
              </a:spcBef>
              <a:spcAft>
                <a:spcPct val="0"/>
              </a:spcAft>
              <a:defRPr sz="2000">
                <a:solidFill>
                  <a:schemeClr val="tx1"/>
                </a:solidFill>
                <a:latin typeface="+mn-lt"/>
                <a:ea typeface="ＭＳ Ｐゴシック" pitchFamily="-108" charset="-128"/>
              </a:defRPr>
            </a:lvl6pPr>
            <a:lvl7pPr marL="2971800" indent="-228600" algn="l" rtl="0" fontAlgn="base">
              <a:spcBef>
                <a:spcPct val="20000"/>
              </a:spcBef>
              <a:spcAft>
                <a:spcPct val="0"/>
              </a:spcAft>
              <a:defRPr sz="2000">
                <a:solidFill>
                  <a:schemeClr val="tx1"/>
                </a:solidFill>
                <a:latin typeface="+mn-lt"/>
                <a:ea typeface="ＭＳ Ｐゴシック" pitchFamily="-108" charset="-128"/>
              </a:defRPr>
            </a:lvl7pPr>
            <a:lvl8pPr marL="3429000" indent="-228600" algn="l" rtl="0" fontAlgn="base">
              <a:spcBef>
                <a:spcPct val="20000"/>
              </a:spcBef>
              <a:spcAft>
                <a:spcPct val="0"/>
              </a:spcAft>
              <a:defRPr sz="2000">
                <a:solidFill>
                  <a:schemeClr val="tx1"/>
                </a:solidFill>
                <a:latin typeface="+mn-lt"/>
                <a:ea typeface="ＭＳ Ｐゴシック" pitchFamily="-108" charset="-128"/>
              </a:defRPr>
            </a:lvl8pPr>
            <a:lvl9pPr marL="3886200" indent="-228600" algn="l" rtl="0" fontAlgn="base">
              <a:spcBef>
                <a:spcPct val="20000"/>
              </a:spcBef>
              <a:spcAft>
                <a:spcPct val="0"/>
              </a:spcAft>
              <a:defRPr sz="2000">
                <a:solidFill>
                  <a:schemeClr val="tx1"/>
                </a:solidFill>
                <a:latin typeface="+mn-lt"/>
                <a:ea typeface="ＭＳ Ｐゴシック" pitchFamily="-108" charset="-128"/>
              </a:defRPr>
            </a:lvl9pPr>
          </a:lstStyle>
          <a:p>
            <a:r>
              <a:rPr lang="en-US" b="0" dirty="0"/>
              <a:t>Transistor is built on top of buried oxide (BOX)</a:t>
            </a:r>
          </a:p>
          <a:p>
            <a:r>
              <a:rPr lang="en-US" b="0" dirty="0"/>
              <a:t>Thin, </a:t>
            </a:r>
            <a:r>
              <a:rPr lang="en-US" b="0" dirty="0" err="1"/>
              <a:t>undoped</a:t>
            </a:r>
            <a:r>
              <a:rPr lang="en-US" b="0" dirty="0"/>
              <a:t> channel (fully depleted)</a:t>
            </a:r>
          </a:p>
          <a:p>
            <a:r>
              <a:rPr lang="en-US" b="0" dirty="0"/>
              <a:t>Fine power-consumption control through body bias</a:t>
            </a:r>
          </a:p>
        </p:txBody>
      </p:sp>
      <p:pic>
        <p:nvPicPr>
          <p:cNvPr id="2" name="Picture 1"/>
          <p:cNvPicPr>
            <a:picLocks noChangeAspect="1"/>
          </p:cNvPicPr>
          <p:nvPr/>
        </p:nvPicPr>
        <p:blipFill>
          <a:blip r:embed="rId3"/>
          <a:stretch>
            <a:fillRect/>
          </a:stretch>
        </p:blipFill>
        <p:spPr>
          <a:xfrm>
            <a:off x="711200" y="1778000"/>
            <a:ext cx="7620000" cy="2387600"/>
          </a:xfrm>
          <a:prstGeom prst="rect">
            <a:avLst/>
          </a:prstGeom>
        </p:spPr>
      </p:pic>
      <p:sp>
        <p:nvSpPr>
          <p:cNvPr id="3" name="TextBox 2"/>
          <p:cNvSpPr txBox="1"/>
          <p:nvPr/>
        </p:nvSpPr>
        <p:spPr>
          <a:xfrm>
            <a:off x="4908845" y="4343400"/>
            <a:ext cx="3676582" cy="400110"/>
          </a:xfrm>
          <a:prstGeom prst="rect">
            <a:avLst/>
          </a:prstGeom>
          <a:noFill/>
        </p:spPr>
        <p:txBody>
          <a:bodyPr wrap="none" rtlCol="0">
            <a:spAutoFit/>
          </a:bodyPr>
          <a:lstStyle/>
          <a:p>
            <a:r>
              <a:rPr lang="en-US" b="0" dirty="0"/>
              <a:t>[Courtesy: STMicroelectronics]</a:t>
            </a:r>
          </a:p>
        </p:txBody>
      </p:sp>
    </p:spTree>
    <p:extLst>
      <p:ext uri="{BB962C8B-B14F-4D97-AF65-F5344CB8AC3E}">
        <p14:creationId xmlns:p14="http://schemas.microsoft.com/office/powerpoint/2010/main" val="294030559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Silicon Nanowire Transistor</a:t>
            </a:r>
          </a:p>
        </p:txBody>
      </p:sp>
      <p:sp>
        <p:nvSpPr>
          <p:cNvPr id="4" name="Footer Placeholder 3"/>
          <p:cNvSpPr>
            <a:spLocks noGrp="1"/>
          </p:cNvSpPr>
          <p:nvPr>
            <p:ph type="ftr" sz="quarter" idx="10"/>
          </p:nvPr>
        </p:nvSpPr>
        <p:spPr/>
        <p:txBody>
          <a:bodyPr/>
          <a:lstStyle/>
          <a:p>
            <a:pPr>
              <a:defRPr/>
            </a:pPr>
            <a:r>
              <a:rPr lang="en-US"/>
              <a:t>(c) Giovanni De Micheli </a:t>
            </a:r>
          </a:p>
        </p:txBody>
      </p:sp>
      <p:pic>
        <p:nvPicPr>
          <p:cNvPr id="7" name="Content Placeholder 6"/>
          <p:cNvPicPr>
            <a:picLocks noGrp="1" noChangeAspect="1"/>
          </p:cNvPicPr>
          <p:nvPr>
            <p:ph idx="1"/>
          </p:nvPr>
        </p:nvPicPr>
        <p:blipFill>
          <a:blip r:embed="rId2"/>
          <a:srcRect t="7525" b="7525"/>
          <a:stretch>
            <a:fillRect/>
          </a:stretch>
        </p:blipFill>
        <p:spPr>
          <a:xfrm>
            <a:off x="481010" y="1789433"/>
            <a:ext cx="3393404" cy="2104453"/>
          </a:xfrm>
        </p:spPr>
      </p:pic>
      <p:pic>
        <p:nvPicPr>
          <p:cNvPr id="8" name="Picture 7"/>
          <p:cNvPicPr>
            <a:picLocks noChangeAspect="1"/>
          </p:cNvPicPr>
          <p:nvPr/>
        </p:nvPicPr>
        <p:blipFill>
          <a:blip r:embed="rId3"/>
          <a:stretch>
            <a:fillRect/>
          </a:stretch>
        </p:blipFill>
        <p:spPr>
          <a:xfrm>
            <a:off x="5149394" y="1712695"/>
            <a:ext cx="2583763" cy="2378464"/>
          </a:xfrm>
          <a:prstGeom prst="rect">
            <a:avLst/>
          </a:prstGeom>
        </p:spPr>
      </p:pic>
      <p:sp>
        <p:nvSpPr>
          <p:cNvPr id="9" name="Content Placeholder 2"/>
          <p:cNvSpPr txBox="1">
            <a:spLocks/>
          </p:cNvSpPr>
          <p:nvPr/>
        </p:nvSpPr>
        <p:spPr bwMode="auto">
          <a:xfrm>
            <a:off x="1140715" y="4518818"/>
            <a:ext cx="6882532" cy="18508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charset="2"/>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669998"/>
              </a:buClr>
              <a:buFont typeface="Wingdings"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rgbClr val="9ABCBB"/>
              </a:buClr>
              <a:buFont typeface="Symbol" charset="2"/>
              <a:buChar char="-"/>
              <a:defRPr>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08" charset="-128"/>
              </a:defRPr>
            </a:lvl5pPr>
            <a:lvl6pPr marL="2514600" indent="-228600" algn="l" rtl="0" fontAlgn="base">
              <a:spcBef>
                <a:spcPct val="20000"/>
              </a:spcBef>
              <a:spcAft>
                <a:spcPct val="0"/>
              </a:spcAft>
              <a:defRPr sz="2000">
                <a:solidFill>
                  <a:schemeClr val="tx1"/>
                </a:solidFill>
                <a:latin typeface="+mn-lt"/>
                <a:ea typeface="ＭＳ Ｐゴシック" pitchFamily="-108" charset="-128"/>
              </a:defRPr>
            </a:lvl6pPr>
            <a:lvl7pPr marL="2971800" indent="-228600" algn="l" rtl="0" fontAlgn="base">
              <a:spcBef>
                <a:spcPct val="20000"/>
              </a:spcBef>
              <a:spcAft>
                <a:spcPct val="0"/>
              </a:spcAft>
              <a:defRPr sz="2000">
                <a:solidFill>
                  <a:schemeClr val="tx1"/>
                </a:solidFill>
                <a:latin typeface="+mn-lt"/>
                <a:ea typeface="ＭＳ Ｐゴシック" pitchFamily="-108" charset="-128"/>
              </a:defRPr>
            </a:lvl7pPr>
            <a:lvl8pPr marL="3429000" indent="-228600" algn="l" rtl="0" fontAlgn="base">
              <a:spcBef>
                <a:spcPct val="20000"/>
              </a:spcBef>
              <a:spcAft>
                <a:spcPct val="0"/>
              </a:spcAft>
              <a:defRPr sz="2000">
                <a:solidFill>
                  <a:schemeClr val="tx1"/>
                </a:solidFill>
                <a:latin typeface="+mn-lt"/>
                <a:ea typeface="ＭＳ Ｐゴシック" pitchFamily="-108" charset="-128"/>
              </a:defRPr>
            </a:lvl8pPr>
            <a:lvl9pPr marL="3886200" indent="-228600" algn="l" rtl="0" fontAlgn="base">
              <a:spcBef>
                <a:spcPct val="20000"/>
              </a:spcBef>
              <a:spcAft>
                <a:spcPct val="0"/>
              </a:spcAft>
              <a:defRPr sz="2000">
                <a:solidFill>
                  <a:schemeClr val="tx1"/>
                </a:solidFill>
                <a:latin typeface="+mn-lt"/>
                <a:ea typeface="ＭＳ Ｐゴシック" pitchFamily="-108" charset="-128"/>
              </a:defRPr>
            </a:lvl9pPr>
          </a:lstStyle>
          <a:p>
            <a:r>
              <a:rPr lang="en-US" b="0" dirty="0">
                <a:solidFill>
                  <a:srgbClr val="000000"/>
                </a:solidFill>
              </a:rPr>
              <a:t>Fully compatible with CMOS process</a:t>
            </a:r>
          </a:p>
          <a:p>
            <a:r>
              <a:rPr lang="en-US" b="0" dirty="0">
                <a:solidFill>
                  <a:srgbClr val="000000"/>
                </a:solidFill>
              </a:rPr>
              <a:t>Gate all around</a:t>
            </a:r>
          </a:p>
          <a:p>
            <a:r>
              <a:rPr lang="en-US" b="0" dirty="0">
                <a:solidFill>
                  <a:srgbClr val="000000"/>
                </a:solidFill>
              </a:rPr>
              <a:t>High I</a:t>
            </a:r>
            <a:r>
              <a:rPr lang="en-US" b="0" baseline="-25000" dirty="0">
                <a:solidFill>
                  <a:srgbClr val="000000"/>
                </a:solidFill>
              </a:rPr>
              <a:t>on</a:t>
            </a:r>
            <a:r>
              <a:rPr lang="en-US" b="0" dirty="0">
                <a:solidFill>
                  <a:srgbClr val="000000"/>
                </a:solidFill>
              </a:rPr>
              <a:t> / </a:t>
            </a:r>
            <a:r>
              <a:rPr lang="en-US" b="0" dirty="0" err="1">
                <a:solidFill>
                  <a:srgbClr val="000000"/>
                </a:solidFill>
              </a:rPr>
              <a:t>I</a:t>
            </a:r>
            <a:r>
              <a:rPr lang="en-US" b="0" baseline="-25000" dirty="0" err="1">
                <a:solidFill>
                  <a:srgbClr val="000000"/>
                </a:solidFill>
              </a:rPr>
              <a:t>off</a:t>
            </a:r>
            <a:r>
              <a:rPr lang="en-US" b="0" dirty="0">
                <a:solidFill>
                  <a:srgbClr val="000000"/>
                </a:solidFill>
              </a:rPr>
              <a:t> ratio</a:t>
            </a:r>
          </a:p>
        </p:txBody>
      </p:sp>
    </p:spTree>
    <p:extLst>
      <p:ext uri="{BB962C8B-B14F-4D97-AF65-F5344CB8AC3E}">
        <p14:creationId xmlns:p14="http://schemas.microsoft.com/office/powerpoint/2010/main" val="3706989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42" y="220337"/>
            <a:ext cx="8255765" cy="807412"/>
          </a:xfrm>
        </p:spPr>
        <p:txBody>
          <a:bodyPr>
            <a:normAutofit/>
          </a:bodyPr>
          <a:lstStyle/>
          <a:p>
            <a:r>
              <a:rPr lang="en-US" dirty="0"/>
              <a:t>FINFETs, NanoWires and NanoSheets</a:t>
            </a:r>
          </a:p>
        </p:txBody>
      </p:sp>
      <p:sp>
        <p:nvSpPr>
          <p:cNvPr id="9" name="Footer Placeholder 8"/>
          <p:cNvSpPr>
            <a:spLocks noGrp="1"/>
          </p:cNvSpPr>
          <p:nvPr>
            <p:ph type="ftr" sz="quarter" idx="11"/>
          </p:nvPr>
        </p:nvSpPr>
        <p:spPr bwMode="auto">
          <a:xfrm>
            <a:off x="2730500" y="6426200"/>
            <a:ext cx="3644900" cy="346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400" b="0" kern="1200">
                <a:solidFill>
                  <a:schemeClr val="tx1"/>
                </a:solidFill>
                <a:latin typeface="Arial" charset="0"/>
                <a:ea typeface="+mn-ea"/>
                <a:cs typeface="+mn-cs"/>
              </a:defRPr>
            </a:lvl1pPr>
            <a:lvl2pPr marL="457200" algn="ctr" rtl="0" eaLnBrk="0" fontAlgn="base" hangingPunct="0">
              <a:spcBef>
                <a:spcPct val="0"/>
              </a:spcBef>
              <a:spcAft>
                <a:spcPct val="0"/>
              </a:spcAft>
              <a:defRPr sz="2000" b="1" kern="1200">
                <a:solidFill>
                  <a:schemeClr val="tx1"/>
                </a:solidFill>
                <a:latin typeface="Arial" charset="0"/>
                <a:ea typeface="ＭＳ Ｐゴシック" charset="-128"/>
                <a:cs typeface="ＭＳ Ｐゴシック" charset="-128"/>
              </a:defRPr>
            </a:lvl2pPr>
            <a:lvl3pPr marL="914400" algn="ctr" rtl="0" eaLnBrk="0" fontAlgn="base" hangingPunct="0">
              <a:spcBef>
                <a:spcPct val="0"/>
              </a:spcBef>
              <a:spcAft>
                <a:spcPct val="0"/>
              </a:spcAft>
              <a:defRPr sz="2000" b="1" kern="1200">
                <a:solidFill>
                  <a:schemeClr val="tx1"/>
                </a:solidFill>
                <a:latin typeface="Arial" charset="0"/>
                <a:ea typeface="ＭＳ Ｐゴシック" charset="-128"/>
                <a:cs typeface="ＭＳ Ｐゴシック" charset="-128"/>
              </a:defRPr>
            </a:lvl3pPr>
            <a:lvl4pPr marL="1371600" algn="ctr" rtl="0" eaLnBrk="0" fontAlgn="base" hangingPunct="0">
              <a:spcBef>
                <a:spcPct val="0"/>
              </a:spcBef>
              <a:spcAft>
                <a:spcPct val="0"/>
              </a:spcAft>
              <a:defRPr sz="2000" b="1" kern="1200">
                <a:solidFill>
                  <a:schemeClr val="tx1"/>
                </a:solidFill>
                <a:latin typeface="Arial" charset="0"/>
                <a:ea typeface="ＭＳ Ｐゴシック" charset="-128"/>
                <a:cs typeface="ＭＳ Ｐゴシック" charset="-128"/>
              </a:defRPr>
            </a:lvl4pPr>
            <a:lvl5pPr marL="1828800" algn="ctr" rtl="0" eaLnBrk="0" fontAlgn="base" hangingPunct="0">
              <a:spcBef>
                <a:spcPct val="0"/>
              </a:spcBef>
              <a:spcAft>
                <a:spcPct val="0"/>
              </a:spcAft>
              <a:defRPr sz="2000" b="1"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000" b="1"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000" b="1"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000" b="1"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000" b="1" kern="1200">
                <a:solidFill>
                  <a:schemeClr val="tx1"/>
                </a:solidFill>
                <a:latin typeface="Arial" charset="0"/>
                <a:ea typeface="ＭＳ Ｐゴシック" charset="-128"/>
                <a:cs typeface="ＭＳ Ｐゴシック" charset="-128"/>
              </a:defRPr>
            </a:lvl9pPr>
          </a:lstStyle>
          <a:p>
            <a:pPr>
              <a:defRPr/>
            </a:pPr>
            <a:r>
              <a:rPr lang="en-US" dirty="0"/>
              <a:t>(c) Giovanni De Micheli </a:t>
            </a:r>
          </a:p>
        </p:txBody>
      </p:sp>
      <p:pic>
        <p:nvPicPr>
          <p:cNvPr id="5" name="Content Placeholder 4"/>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bwMode="auto">
          <a:xfrm>
            <a:off x="768612" y="1822039"/>
            <a:ext cx="7742495" cy="3489284"/>
          </a:xfrm>
          <a:prstGeom prst="rect">
            <a:avLst/>
          </a:prstGeom>
          <a:noFill/>
          <a:ln w="9525">
            <a:noFill/>
            <a:miter lim="800000"/>
            <a:headEnd/>
            <a:tailEnd/>
          </a:ln>
        </p:spPr>
      </p:pic>
      <p:sp>
        <p:nvSpPr>
          <p:cNvPr id="10" name="Rectangle 9"/>
          <p:cNvSpPr/>
          <p:nvPr/>
        </p:nvSpPr>
        <p:spPr>
          <a:xfrm>
            <a:off x="6244912" y="5718965"/>
            <a:ext cx="1767130" cy="400110"/>
          </a:xfrm>
          <a:prstGeom prst="rect">
            <a:avLst/>
          </a:prstGeom>
        </p:spPr>
        <p:txBody>
          <a:bodyPr wrap="none">
            <a:spAutoFit/>
          </a:bodyPr>
          <a:lstStyle/>
          <a:p>
            <a:r>
              <a:rPr lang="en-US" b="0" dirty="0"/>
              <a:t>[INTEL, 2017]</a:t>
            </a:r>
          </a:p>
        </p:txBody>
      </p:sp>
    </p:spTree>
    <p:extLst>
      <p:ext uri="{BB962C8B-B14F-4D97-AF65-F5344CB8AC3E}">
        <p14:creationId xmlns:p14="http://schemas.microsoft.com/office/powerpoint/2010/main" val="26882795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Carbon Nanotube Transistors</a:t>
            </a:r>
          </a:p>
        </p:txBody>
      </p:sp>
      <p:pic>
        <p:nvPicPr>
          <p:cNvPr id="5" name="Content Placeholder 4"/>
          <p:cNvPicPr>
            <a:picLocks noGrp="1" noChangeAspect="1"/>
          </p:cNvPicPr>
          <p:nvPr>
            <p:ph idx="1"/>
          </p:nvPr>
        </p:nvPicPr>
        <p:blipFill>
          <a:blip r:embed="rId2"/>
          <a:srcRect l="5538" r="5538"/>
          <a:stretch>
            <a:fillRect/>
          </a:stretch>
        </p:blipFill>
        <p:spPr>
          <a:xfrm>
            <a:off x="1596953" y="1353631"/>
            <a:ext cx="5740734" cy="3560174"/>
          </a:xfrm>
        </p:spPr>
      </p:pic>
      <p:sp>
        <p:nvSpPr>
          <p:cNvPr id="4" name="Footer Placeholder 3"/>
          <p:cNvSpPr>
            <a:spLocks noGrp="1"/>
          </p:cNvSpPr>
          <p:nvPr>
            <p:ph type="ftr" sz="quarter" idx="10"/>
          </p:nvPr>
        </p:nvSpPr>
        <p:spPr/>
        <p:txBody>
          <a:bodyPr/>
          <a:lstStyle/>
          <a:p>
            <a:pPr>
              <a:defRPr/>
            </a:pPr>
            <a:r>
              <a:rPr lang="en-US"/>
              <a:t>(c) Giovanni De Micheli </a:t>
            </a:r>
          </a:p>
        </p:txBody>
      </p:sp>
      <p:sp>
        <p:nvSpPr>
          <p:cNvPr id="7" name="Content Placeholder 2"/>
          <p:cNvSpPr txBox="1">
            <a:spLocks/>
          </p:cNvSpPr>
          <p:nvPr/>
        </p:nvSpPr>
        <p:spPr bwMode="auto">
          <a:xfrm>
            <a:off x="832867" y="5080358"/>
            <a:ext cx="8003286" cy="19508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charset="2"/>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669998"/>
              </a:buClr>
              <a:buFont typeface="Wingdings"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rgbClr val="9ABCBB"/>
              </a:buClr>
              <a:buFont typeface="Symbol" charset="2"/>
              <a:buChar char="-"/>
              <a:defRPr>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08" charset="-128"/>
              </a:defRPr>
            </a:lvl5pPr>
            <a:lvl6pPr marL="2514600" indent="-228600" algn="l" rtl="0" fontAlgn="base">
              <a:spcBef>
                <a:spcPct val="20000"/>
              </a:spcBef>
              <a:spcAft>
                <a:spcPct val="0"/>
              </a:spcAft>
              <a:defRPr sz="2000">
                <a:solidFill>
                  <a:schemeClr val="tx1"/>
                </a:solidFill>
                <a:latin typeface="+mn-lt"/>
                <a:ea typeface="ＭＳ Ｐゴシック" pitchFamily="-108" charset="-128"/>
              </a:defRPr>
            </a:lvl6pPr>
            <a:lvl7pPr marL="2971800" indent="-228600" algn="l" rtl="0" fontAlgn="base">
              <a:spcBef>
                <a:spcPct val="20000"/>
              </a:spcBef>
              <a:spcAft>
                <a:spcPct val="0"/>
              </a:spcAft>
              <a:defRPr sz="2000">
                <a:solidFill>
                  <a:schemeClr val="tx1"/>
                </a:solidFill>
                <a:latin typeface="+mn-lt"/>
                <a:ea typeface="ＭＳ Ｐゴシック" pitchFamily="-108" charset="-128"/>
              </a:defRPr>
            </a:lvl7pPr>
            <a:lvl8pPr marL="3429000" indent="-228600" algn="l" rtl="0" fontAlgn="base">
              <a:spcBef>
                <a:spcPct val="20000"/>
              </a:spcBef>
              <a:spcAft>
                <a:spcPct val="0"/>
              </a:spcAft>
              <a:defRPr sz="2000">
                <a:solidFill>
                  <a:schemeClr val="tx1"/>
                </a:solidFill>
                <a:latin typeface="+mn-lt"/>
                <a:ea typeface="ＭＳ Ｐゴシック" pitchFamily="-108" charset="-128"/>
              </a:defRPr>
            </a:lvl8pPr>
            <a:lvl9pPr marL="3886200" indent="-228600" algn="l" rtl="0" fontAlgn="base">
              <a:spcBef>
                <a:spcPct val="20000"/>
              </a:spcBef>
              <a:spcAft>
                <a:spcPct val="0"/>
              </a:spcAft>
              <a:defRPr sz="2000">
                <a:solidFill>
                  <a:schemeClr val="tx1"/>
                </a:solidFill>
                <a:latin typeface="+mn-lt"/>
                <a:ea typeface="ＭＳ Ｐゴシック" pitchFamily="-108" charset="-128"/>
              </a:defRPr>
            </a:lvl9pPr>
          </a:lstStyle>
          <a:p>
            <a:r>
              <a:rPr lang="en-US" sz="2000" b="0" dirty="0">
                <a:solidFill>
                  <a:srgbClr val="000000"/>
                </a:solidFill>
              </a:rPr>
              <a:t>CNTs benefit from higher mobility and thus higher currents</a:t>
            </a:r>
          </a:p>
          <a:p>
            <a:r>
              <a:rPr lang="en-US" sz="2000" b="0" dirty="0">
                <a:solidFill>
                  <a:srgbClr val="000000"/>
                </a:solidFill>
              </a:rPr>
              <a:t>CNTs grown separately but can be ported to Si wafers</a:t>
            </a:r>
          </a:p>
          <a:p>
            <a:r>
              <a:rPr lang="en-US" sz="2000" b="0" dirty="0">
                <a:solidFill>
                  <a:srgbClr val="000000"/>
                </a:solidFill>
              </a:rPr>
              <a:t>Handling CNT imperfections is major design and fabrication issue </a:t>
            </a:r>
          </a:p>
        </p:txBody>
      </p:sp>
    </p:spTree>
    <p:extLst>
      <p:ext uri="{BB962C8B-B14F-4D97-AF65-F5344CB8AC3E}">
        <p14:creationId xmlns:p14="http://schemas.microsoft.com/office/powerpoint/2010/main" val="225004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19458"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3A26B508-0CB6-2941-A797-95B77CDC8646}" type="slidenum">
              <a:rPr lang="en-US" sz="1400" b="0"/>
              <a:pPr/>
              <a:t>2</a:t>
            </a:fld>
            <a:endParaRPr lang="en-US" sz="1400" b="0"/>
          </a:p>
        </p:txBody>
      </p:sp>
      <p:sp>
        <p:nvSpPr>
          <p:cNvPr id="19459" name="Rectangle 2"/>
          <p:cNvSpPr>
            <a:spLocks noGrp="1" noChangeArrowheads="1"/>
          </p:cNvSpPr>
          <p:nvPr>
            <p:ph type="title"/>
          </p:nvPr>
        </p:nvSpPr>
        <p:spPr/>
        <p:txBody>
          <a:bodyPr/>
          <a:lstStyle/>
          <a:p>
            <a:r>
              <a:rPr lang="en-US" dirty="0">
                <a:latin typeface="Arial Narrow" charset="0"/>
              </a:rPr>
              <a:t>Course objectives</a:t>
            </a:r>
          </a:p>
        </p:txBody>
      </p:sp>
      <p:sp>
        <p:nvSpPr>
          <p:cNvPr id="19460" name="Rectangle 3"/>
          <p:cNvSpPr>
            <a:spLocks noGrp="1" noChangeArrowheads="1"/>
          </p:cNvSpPr>
          <p:nvPr>
            <p:ph type="body" idx="1"/>
          </p:nvPr>
        </p:nvSpPr>
        <p:spPr/>
        <p:txBody>
          <a:bodyPr/>
          <a:lstStyle/>
          <a:p>
            <a:pPr>
              <a:buFont typeface="Wingdings" charset="2"/>
              <a:buChar char="u"/>
            </a:pPr>
            <a:r>
              <a:rPr lang="en-US" dirty="0"/>
              <a:t>A state-of-the art “</a:t>
            </a:r>
            <a:r>
              <a:rPr lang="en-US" i="1" dirty="0"/>
              <a:t>chip</a:t>
            </a:r>
            <a:r>
              <a:rPr lang="en-US" dirty="0"/>
              <a:t>” (integrated circuit) consists of up to trillions of transistors</a:t>
            </a:r>
          </a:p>
          <a:p>
            <a:pPr>
              <a:buFont typeface="Wingdings" charset="2"/>
              <a:buChar char="u"/>
            </a:pPr>
            <a:r>
              <a:rPr lang="en-US" dirty="0"/>
              <a:t>These are designed using </a:t>
            </a:r>
            <a:r>
              <a:rPr lang="en-US" i="1" dirty="0"/>
              <a:t>Electronic Design Automation </a:t>
            </a:r>
            <a:r>
              <a:rPr lang="en-US" dirty="0"/>
              <a:t>(EDA) tools</a:t>
            </a:r>
          </a:p>
          <a:p>
            <a:pPr>
              <a:buFont typeface="Wingdings" charset="2"/>
              <a:buChar char="u"/>
            </a:pPr>
            <a:r>
              <a:rPr lang="en-US" dirty="0"/>
              <a:t>In this course you will: </a:t>
            </a:r>
          </a:p>
          <a:p>
            <a:pPr lvl="1"/>
            <a:r>
              <a:rPr lang="en-US" dirty="0"/>
              <a:t>Understand the inner workings of (some) EDA tools</a:t>
            </a:r>
          </a:p>
          <a:p>
            <a:pPr lvl="2"/>
            <a:r>
              <a:rPr lang="en-US" dirty="0"/>
              <a:t>Models and algorithms</a:t>
            </a:r>
          </a:p>
          <a:p>
            <a:pPr lvl="1"/>
            <a:r>
              <a:rPr lang="en-US" dirty="0"/>
              <a:t>How to use them effectively to design digital hardware</a:t>
            </a:r>
            <a:endParaRPr lang="en-US" dirty="0">
              <a:latin typeface="Arial Narrow" charset="0"/>
              <a:ea typeface="ＭＳ Ｐゴシック"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CNT </a:t>
            </a:r>
            <a:r>
              <a:rPr lang="en-US" dirty="0" err="1"/>
              <a:t>nanocomputer</a:t>
            </a:r>
            <a:endParaRPr lang="en-US" dirty="0"/>
          </a:p>
        </p:txBody>
      </p:sp>
      <p:pic>
        <p:nvPicPr>
          <p:cNvPr id="5" name="Content Placeholder 4"/>
          <p:cNvPicPr>
            <a:picLocks noGrp="1" noChangeAspect="1"/>
          </p:cNvPicPr>
          <p:nvPr>
            <p:ph idx="1"/>
          </p:nvPr>
        </p:nvPicPr>
        <p:blipFill>
          <a:blip r:embed="rId2"/>
          <a:srcRect t="26330" b="26330"/>
          <a:stretch>
            <a:fillRect/>
          </a:stretch>
        </p:blipFill>
        <p:spPr>
          <a:xfrm rot="16200000">
            <a:off x="-387304" y="2498133"/>
            <a:ext cx="4875927" cy="3023855"/>
          </a:xfrm>
        </p:spPr>
      </p:pic>
      <p:sp>
        <p:nvSpPr>
          <p:cNvPr id="4" name="Footer Placeholder 3"/>
          <p:cNvSpPr>
            <a:spLocks noGrp="1"/>
          </p:cNvSpPr>
          <p:nvPr>
            <p:ph type="ftr" sz="quarter" idx="10"/>
          </p:nvPr>
        </p:nvSpPr>
        <p:spPr/>
        <p:txBody>
          <a:bodyPr/>
          <a:lstStyle/>
          <a:p>
            <a:pPr>
              <a:defRPr/>
            </a:pPr>
            <a:r>
              <a:rPr lang="en-US"/>
              <a:t>(c) Giovanni De Micheli </a:t>
            </a:r>
          </a:p>
        </p:txBody>
      </p:sp>
      <p:sp>
        <p:nvSpPr>
          <p:cNvPr id="6" name="Content Placeholder 2"/>
          <p:cNvSpPr txBox="1">
            <a:spLocks/>
          </p:cNvSpPr>
          <p:nvPr/>
        </p:nvSpPr>
        <p:spPr bwMode="auto">
          <a:xfrm>
            <a:off x="3828840" y="1544019"/>
            <a:ext cx="7799457"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charset="2"/>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669998"/>
              </a:buClr>
              <a:buFont typeface="Wingdings"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rgbClr val="9ABCBB"/>
              </a:buClr>
              <a:buFont typeface="Symbol" charset="2"/>
              <a:buChar char="-"/>
              <a:defRPr>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08" charset="-128"/>
              </a:defRPr>
            </a:lvl5pPr>
            <a:lvl6pPr marL="2514600" indent="-228600" algn="l" rtl="0" fontAlgn="base">
              <a:spcBef>
                <a:spcPct val="20000"/>
              </a:spcBef>
              <a:spcAft>
                <a:spcPct val="0"/>
              </a:spcAft>
              <a:defRPr sz="2000">
                <a:solidFill>
                  <a:schemeClr val="tx1"/>
                </a:solidFill>
                <a:latin typeface="+mn-lt"/>
                <a:ea typeface="ＭＳ Ｐゴシック" pitchFamily="-108" charset="-128"/>
              </a:defRPr>
            </a:lvl6pPr>
            <a:lvl7pPr marL="2971800" indent="-228600" algn="l" rtl="0" fontAlgn="base">
              <a:spcBef>
                <a:spcPct val="20000"/>
              </a:spcBef>
              <a:spcAft>
                <a:spcPct val="0"/>
              </a:spcAft>
              <a:defRPr sz="2000">
                <a:solidFill>
                  <a:schemeClr val="tx1"/>
                </a:solidFill>
                <a:latin typeface="+mn-lt"/>
                <a:ea typeface="ＭＳ Ｐゴシック" pitchFamily="-108" charset="-128"/>
              </a:defRPr>
            </a:lvl7pPr>
            <a:lvl8pPr marL="3429000" indent="-228600" algn="l" rtl="0" fontAlgn="base">
              <a:spcBef>
                <a:spcPct val="20000"/>
              </a:spcBef>
              <a:spcAft>
                <a:spcPct val="0"/>
              </a:spcAft>
              <a:defRPr sz="2000">
                <a:solidFill>
                  <a:schemeClr val="tx1"/>
                </a:solidFill>
                <a:latin typeface="+mn-lt"/>
                <a:ea typeface="ＭＳ Ｐゴシック" pitchFamily="-108" charset="-128"/>
              </a:defRPr>
            </a:lvl8pPr>
            <a:lvl9pPr marL="3886200" indent="-228600" algn="l" rtl="0" fontAlgn="base">
              <a:spcBef>
                <a:spcPct val="20000"/>
              </a:spcBef>
              <a:spcAft>
                <a:spcPct val="0"/>
              </a:spcAft>
              <a:defRPr sz="2000">
                <a:solidFill>
                  <a:schemeClr val="tx1"/>
                </a:solidFill>
                <a:latin typeface="+mn-lt"/>
                <a:ea typeface="ＭＳ Ｐゴシック" pitchFamily="-108" charset="-128"/>
              </a:defRPr>
            </a:lvl9pPr>
          </a:lstStyle>
          <a:p>
            <a:r>
              <a:rPr lang="en-US" b="0" dirty="0">
                <a:solidFill>
                  <a:srgbClr val="000000"/>
                </a:solidFill>
              </a:rPr>
              <a:t>First CNT computing engine</a:t>
            </a:r>
          </a:p>
          <a:p>
            <a:r>
              <a:rPr lang="en-US" b="0" dirty="0">
                <a:solidFill>
                  <a:srgbClr val="000000"/>
                </a:solidFill>
              </a:rPr>
              <a:t>Runs 20 MIPS instructions</a:t>
            </a:r>
          </a:p>
          <a:p>
            <a:r>
              <a:rPr lang="en-US" b="0" dirty="0">
                <a:solidFill>
                  <a:srgbClr val="000000"/>
                </a:solidFill>
              </a:rPr>
              <a:t>Multitasking</a:t>
            </a:r>
          </a:p>
        </p:txBody>
      </p:sp>
      <p:pic>
        <p:nvPicPr>
          <p:cNvPr id="8" name="Picture 7"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911" y="3040315"/>
            <a:ext cx="5171913" cy="2232480"/>
          </a:xfrm>
          <a:prstGeom prst="rect">
            <a:avLst/>
          </a:prstGeom>
        </p:spPr>
      </p:pic>
      <p:sp>
        <p:nvSpPr>
          <p:cNvPr id="9" name="TextBox 8"/>
          <p:cNvSpPr txBox="1"/>
          <p:nvPr/>
        </p:nvSpPr>
        <p:spPr>
          <a:xfrm>
            <a:off x="3761331" y="5715400"/>
            <a:ext cx="5283718" cy="400110"/>
          </a:xfrm>
          <a:prstGeom prst="rect">
            <a:avLst/>
          </a:prstGeom>
          <a:noFill/>
        </p:spPr>
        <p:txBody>
          <a:bodyPr wrap="none" rtlCol="0">
            <a:spAutoFit/>
          </a:bodyPr>
          <a:lstStyle/>
          <a:p>
            <a:r>
              <a:rPr lang="en-US" b="0" dirty="0"/>
              <a:t>[</a:t>
            </a:r>
            <a:r>
              <a:rPr lang="en-US" b="0" dirty="0" err="1"/>
              <a:t>Shulaker</a:t>
            </a:r>
            <a:r>
              <a:rPr lang="en-US" b="0" dirty="0"/>
              <a:t>, Wong, Mitra et al, </a:t>
            </a:r>
            <a:r>
              <a:rPr lang="en-US" b="0" dirty="0" err="1"/>
              <a:t>NatureNano</a:t>
            </a:r>
            <a:r>
              <a:rPr lang="en-US" b="0" dirty="0"/>
              <a:t> 13] </a:t>
            </a:r>
          </a:p>
        </p:txBody>
      </p:sp>
    </p:spTree>
    <p:extLst>
      <p:ext uri="{BB962C8B-B14F-4D97-AF65-F5344CB8AC3E}">
        <p14:creationId xmlns:p14="http://schemas.microsoft.com/office/powerpoint/2010/main" val="407756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9B72-1DE1-984F-808D-8CB42B9BE2B1}"/>
              </a:ext>
            </a:extLst>
          </p:cNvPr>
          <p:cNvSpPr>
            <a:spLocks noGrp="1"/>
          </p:cNvSpPr>
          <p:nvPr>
            <p:ph type="title"/>
          </p:nvPr>
        </p:nvSpPr>
        <p:spPr>
          <a:xfrm>
            <a:off x="228601" y="198304"/>
            <a:ext cx="8827264" cy="746259"/>
          </a:xfrm>
        </p:spPr>
        <p:txBody>
          <a:bodyPr>
            <a:normAutofit/>
          </a:bodyPr>
          <a:lstStyle/>
          <a:p>
            <a:r>
              <a:rPr lang="en-US" dirty="0"/>
              <a:t>16B RISC-V 14’000 CNFET transistor chip</a:t>
            </a:r>
          </a:p>
        </p:txBody>
      </p:sp>
      <p:sp>
        <p:nvSpPr>
          <p:cNvPr id="4" name="Footer Placeholder 3">
            <a:extLst>
              <a:ext uri="{FF2B5EF4-FFF2-40B4-BE49-F238E27FC236}">
                <a16:creationId xmlns:a16="http://schemas.microsoft.com/office/drawing/2014/main" id="{5DDC122F-2A5E-224B-8973-F815A82C3BB5}"/>
              </a:ext>
            </a:extLst>
          </p:cNvPr>
          <p:cNvSpPr>
            <a:spLocks noGrp="1"/>
          </p:cNvSpPr>
          <p:nvPr>
            <p:ph type="ftr" sz="quarter" idx="11"/>
          </p:nvPr>
        </p:nvSpPr>
        <p:spPr bwMode="auto">
          <a:xfrm>
            <a:off x="2730500" y="6426200"/>
            <a:ext cx="3644900" cy="346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400" b="0" kern="1200">
                <a:solidFill>
                  <a:schemeClr val="tx1"/>
                </a:solidFill>
                <a:latin typeface="Arial" charset="0"/>
                <a:ea typeface="+mn-ea"/>
                <a:cs typeface="+mn-cs"/>
              </a:defRPr>
            </a:lvl1pPr>
            <a:lvl2pPr marL="457200" algn="ctr" rtl="0" eaLnBrk="0" fontAlgn="base" hangingPunct="0">
              <a:spcBef>
                <a:spcPct val="0"/>
              </a:spcBef>
              <a:spcAft>
                <a:spcPct val="0"/>
              </a:spcAft>
              <a:defRPr sz="2000" b="1" kern="1200">
                <a:solidFill>
                  <a:schemeClr val="tx1"/>
                </a:solidFill>
                <a:latin typeface="Arial" charset="0"/>
                <a:ea typeface="ＭＳ Ｐゴシック" charset="-128"/>
                <a:cs typeface="ＭＳ Ｐゴシック" charset="-128"/>
              </a:defRPr>
            </a:lvl2pPr>
            <a:lvl3pPr marL="914400" algn="ctr" rtl="0" eaLnBrk="0" fontAlgn="base" hangingPunct="0">
              <a:spcBef>
                <a:spcPct val="0"/>
              </a:spcBef>
              <a:spcAft>
                <a:spcPct val="0"/>
              </a:spcAft>
              <a:defRPr sz="2000" b="1" kern="1200">
                <a:solidFill>
                  <a:schemeClr val="tx1"/>
                </a:solidFill>
                <a:latin typeface="Arial" charset="0"/>
                <a:ea typeface="ＭＳ Ｐゴシック" charset="-128"/>
                <a:cs typeface="ＭＳ Ｐゴシック" charset="-128"/>
              </a:defRPr>
            </a:lvl3pPr>
            <a:lvl4pPr marL="1371600" algn="ctr" rtl="0" eaLnBrk="0" fontAlgn="base" hangingPunct="0">
              <a:spcBef>
                <a:spcPct val="0"/>
              </a:spcBef>
              <a:spcAft>
                <a:spcPct val="0"/>
              </a:spcAft>
              <a:defRPr sz="2000" b="1" kern="1200">
                <a:solidFill>
                  <a:schemeClr val="tx1"/>
                </a:solidFill>
                <a:latin typeface="Arial" charset="0"/>
                <a:ea typeface="ＭＳ Ｐゴシック" charset="-128"/>
                <a:cs typeface="ＭＳ Ｐゴシック" charset="-128"/>
              </a:defRPr>
            </a:lvl4pPr>
            <a:lvl5pPr marL="1828800" algn="ctr" rtl="0" eaLnBrk="0" fontAlgn="base" hangingPunct="0">
              <a:spcBef>
                <a:spcPct val="0"/>
              </a:spcBef>
              <a:spcAft>
                <a:spcPct val="0"/>
              </a:spcAft>
              <a:defRPr sz="2000" b="1"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000" b="1"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000" b="1"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000" b="1"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000" b="1" kern="1200">
                <a:solidFill>
                  <a:schemeClr val="tx1"/>
                </a:solidFill>
                <a:latin typeface="Arial" charset="0"/>
                <a:ea typeface="ＭＳ Ｐゴシック" charset="-128"/>
                <a:cs typeface="ＭＳ Ｐゴシック" charset="-128"/>
              </a:defRPr>
            </a:lvl9pPr>
          </a:lstStyle>
          <a:p>
            <a:pPr>
              <a:defRPr/>
            </a:pPr>
            <a:r>
              <a:rPr lang="en-US" dirty="0"/>
              <a:t>(c) Giovanni De Micheli </a:t>
            </a:r>
          </a:p>
        </p:txBody>
      </p:sp>
      <p:pic>
        <p:nvPicPr>
          <p:cNvPr id="3074" name="Picture 2" descr="Fig. 1">
            <a:extLst>
              <a:ext uri="{FF2B5EF4-FFF2-40B4-BE49-F238E27FC236}">
                <a16:creationId xmlns:a16="http://schemas.microsoft.com/office/drawing/2014/main" id="{0CBEF59B-AFDD-A04A-8CE1-EB46BDB4EA0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305"/>
          <a:stretch/>
        </p:blipFill>
        <p:spPr bwMode="auto">
          <a:xfrm>
            <a:off x="147144" y="1352944"/>
            <a:ext cx="8996855" cy="42625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FD94F57-70F7-8E48-A960-212828866E3E}"/>
              </a:ext>
            </a:extLst>
          </p:cNvPr>
          <p:cNvSpPr/>
          <p:nvPr/>
        </p:nvSpPr>
        <p:spPr>
          <a:xfrm>
            <a:off x="4868333" y="5832389"/>
            <a:ext cx="3373624" cy="461665"/>
          </a:xfrm>
          <a:prstGeom prst="rect">
            <a:avLst/>
          </a:prstGeom>
        </p:spPr>
        <p:txBody>
          <a:bodyPr wrap="square">
            <a:spAutoFit/>
          </a:bodyPr>
          <a:lstStyle/>
          <a:p>
            <a:r>
              <a:rPr lang="en-US" b="0" dirty="0"/>
              <a:t>[Shulaker et al., Nature  19] </a:t>
            </a:r>
          </a:p>
        </p:txBody>
      </p:sp>
    </p:spTree>
    <p:extLst>
      <p:ext uri="{BB962C8B-B14F-4D97-AF65-F5344CB8AC3E}">
        <p14:creationId xmlns:p14="http://schemas.microsoft.com/office/powerpoint/2010/main" val="313857846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2D electronic technologies</a:t>
            </a:r>
          </a:p>
        </p:txBody>
      </p:sp>
      <p:pic>
        <p:nvPicPr>
          <p:cNvPr id="5" name="Content Placeholder 4"/>
          <p:cNvPicPr>
            <a:picLocks noGrp="1" noChangeAspect="1"/>
          </p:cNvPicPr>
          <p:nvPr>
            <p:ph idx="1"/>
          </p:nvPr>
        </p:nvPicPr>
        <p:blipFill>
          <a:blip r:embed="rId2"/>
          <a:srcRect l="-25085" r="-25085"/>
          <a:stretch>
            <a:fillRect/>
          </a:stretch>
        </p:blipFill>
        <p:spPr>
          <a:xfrm>
            <a:off x="1308348" y="1178031"/>
            <a:ext cx="5868321" cy="3639298"/>
          </a:xfrm>
        </p:spPr>
      </p:pic>
      <p:sp>
        <p:nvSpPr>
          <p:cNvPr id="4" name="Footer Placeholder 3"/>
          <p:cNvSpPr>
            <a:spLocks noGrp="1"/>
          </p:cNvSpPr>
          <p:nvPr>
            <p:ph type="ftr" sz="quarter" idx="10"/>
          </p:nvPr>
        </p:nvSpPr>
        <p:spPr/>
        <p:txBody>
          <a:bodyPr/>
          <a:lstStyle/>
          <a:p>
            <a:pPr>
              <a:defRPr/>
            </a:pPr>
            <a:r>
              <a:rPr lang="en-US"/>
              <a:t>(c) Giovanni De Micheli </a:t>
            </a:r>
          </a:p>
        </p:txBody>
      </p:sp>
      <p:sp>
        <p:nvSpPr>
          <p:cNvPr id="6" name="Content Placeholder 2"/>
          <p:cNvSpPr txBox="1">
            <a:spLocks/>
          </p:cNvSpPr>
          <p:nvPr/>
        </p:nvSpPr>
        <p:spPr bwMode="auto">
          <a:xfrm>
            <a:off x="1140714" y="4895136"/>
            <a:ext cx="8003286" cy="20975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charset="2"/>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669998"/>
              </a:buClr>
              <a:buFont typeface="Wingdings"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rgbClr val="9ABCBB"/>
              </a:buClr>
              <a:buFont typeface="Symbol" charset="2"/>
              <a:buChar char="-"/>
              <a:defRPr>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08" charset="-128"/>
              </a:defRPr>
            </a:lvl5pPr>
            <a:lvl6pPr marL="2514600" indent="-228600" algn="l" rtl="0" fontAlgn="base">
              <a:spcBef>
                <a:spcPct val="20000"/>
              </a:spcBef>
              <a:spcAft>
                <a:spcPct val="0"/>
              </a:spcAft>
              <a:defRPr sz="2000">
                <a:solidFill>
                  <a:schemeClr val="tx1"/>
                </a:solidFill>
                <a:latin typeface="+mn-lt"/>
                <a:ea typeface="ＭＳ Ｐゴシック" pitchFamily="-108" charset="-128"/>
              </a:defRPr>
            </a:lvl6pPr>
            <a:lvl7pPr marL="2971800" indent="-228600" algn="l" rtl="0" fontAlgn="base">
              <a:spcBef>
                <a:spcPct val="20000"/>
              </a:spcBef>
              <a:spcAft>
                <a:spcPct val="0"/>
              </a:spcAft>
              <a:defRPr sz="2000">
                <a:solidFill>
                  <a:schemeClr val="tx1"/>
                </a:solidFill>
                <a:latin typeface="+mn-lt"/>
                <a:ea typeface="ＭＳ Ｐゴシック" pitchFamily="-108" charset="-128"/>
              </a:defRPr>
            </a:lvl7pPr>
            <a:lvl8pPr marL="3429000" indent="-228600" algn="l" rtl="0" fontAlgn="base">
              <a:spcBef>
                <a:spcPct val="20000"/>
              </a:spcBef>
              <a:spcAft>
                <a:spcPct val="0"/>
              </a:spcAft>
              <a:defRPr sz="2000">
                <a:solidFill>
                  <a:schemeClr val="tx1"/>
                </a:solidFill>
                <a:latin typeface="+mn-lt"/>
                <a:ea typeface="ＭＳ Ｐゴシック" pitchFamily="-108" charset="-128"/>
              </a:defRPr>
            </a:lvl8pPr>
            <a:lvl9pPr marL="3886200" indent="-228600" algn="l" rtl="0" fontAlgn="base">
              <a:spcBef>
                <a:spcPct val="20000"/>
              </a:spcBef>
              <a:spcAft>
                <a:spcPct val="0"/>
              </a:spcAft>
              <a:defRPr sz="2000">
                <a:solidFill>
                  <a:schemeClr val="tx1"/>
                </a:solidFill>
                <a:latin typeface="+mn-lt"/>
                <a:ea typeface="ＭＳ Ｐゴシック" pitchFamily="-108" charset="-128"/>
              </a:defRPr>
            </a:lvl9pPr>
          </a:lstStyle>
          <a:p>
            <a:r>
              <a:rPr lang="en-US" b="0" dirty="0" err="1">
                <a:solidFill>
                  <a:srgbClr val="000000"/>
                </a:solidFill>
              </a:rPr>
              <a:t>Graphene</a:t>
            </a:r>
            <a:r>
              <a:rPr lang="en-US" b="0" dirty="0">
                <a:solidFill>
                  <a:srgbClr val="000000"/>
                </a:solidFill>
              </a:rPr>
              <a:t>, MoS</a:t>
            </a:r>
            <a:r>
              <a:rPr lang="en-US" b="0" baseline="-25000" dirty="0">
                <a:solidFill>
                  <a:srgbClr val="000000"/>
                </a:solidFill>
              </a:rPr>
              <a:t>2</a:t>
            </a:r>
            <a:r>
              <a:rPr lang="en-US" b="0" dirty="0">
                <a:solidFill>
                  <a:srgbClr val="000000"/>
                </a:solidFill>
              </a:rPr>
              <a:t> and other materials</a:t>
            </a:r>
          </a:p>
          <a:p>
            <a:r>
              <a:rPr lang="en-US" b="0" dirty="0">
                <a:solidFill>
                  <a:srgbClr val="000000"/>
                </a:solidFill>
              </a:rPr>
              <a:t>Single or few atomic layers</a:t>
            </a:r>
          </a:p>
          <a:p>
            <a:r>
              <a:rPr lang="en-US" b="0" dirty="0">
                <a:solidFill>
                  <a:srgbClr val="000000"/>
                </a:solidFill>
              </a:rPr>
              <a:t>High I</a:t>
            </a:r>
            <a:r>
              <a:rPr lang="en-US" b="0" baseline="-25000" dirty="0">
                <a:solidFill>
                  <a:srgbClr val="000000"/>
                </a:solidFill>
              </a:rPr>
              <a:t>on</a:t>
            </a:r>
            <a:r>
              <a:rPr lang="en-US" b="0" dirty="0">
                <a:solidFill>
                  <a:srgbClr val="000000"/>
                </a:solidFill>
              </a:rPr>
              <a:t> / </a:t>
            </a:r>
            <a:r>
              <a:rPr lang="en-US" b="0" dirty="0" err="1">
                <a:solidFill>
                  <a:srgbClr val="000000"/>
                </a:solidFill>
              </a:rPr>
              <a:t>I</a:t>
            </a:r>
            <a:r>
              <a:rPr lang="en-US" b="0" baseline="-25000" dirty="0" err="1">
                <a:solidFill>
                  <a:srgbClr val="000000"/>
                </a:solidFill>
              </a:rPr>
              <a:t>off</a:t>
            </a:r>
            <a:r>
              <a:rPr lang="en-US" b="0" dirty="0">
                <a:solidFill>
                  <a:srgbClr val="000000"/>
                </a:solidFill>
              </a:rPr>
              <a:t> ratio for MoS</a:t>
            </a:r>
            <a:r>
              <a:rPr lang="en-US" b="0" baseline="-25000" dirty="0">
                <a:solidFill>
                  <a:srgbClr val="000000"/>
                </a:solidFill>
              </a:rPr>
              <a:t>2</a:t>
            </a:r>
            <a:r>
              <a:rPr lang="en-US" b="0" dirty="0">
                <a:solidFill>
                  <a:srgbClr val="000000"/>
                </a:solidFill>
              </a:rPr>
              <a:t> (10</a:t>
            </a:r>
            <a:r>
              <a:rPr lang="en-US" b="0" baseline="30000" dirty="0">
                <a:solidFill>
                  <a:srgbClr val="000000"/>
                </a:solidFill>
              </a:rPr>
              <a:t>8</a:t>
            </a:r>
            <a:r>
              <a:rPr lang="en-US" b="0" dirty="0">
                <a:solidFill>
                  <a:srgbClr val="000000"/>
                </a:solidFill>
              </a:rPr>
              <a:t>) but n-type mainly</a:t>
            </a:r>
          </a:p>
        </p:txBody>
      </p:sp>
      <p:sp>
        <p:nvSpPr>
          <p:cNvPr id="7" name="TextBox 6"/>
          <p:cNvSpPr txBox="1"/>
          <p:nvPr/>
        </p:nvSpPr>
        <p:spPr>
          <a:xfrm>
            <a:off x="5549997" y="4265917"/>
            <a:ext cx="3446677" cy="461665"/>
          </a:xfrm>
          <a:prstGeom prst="rect">
            <a:avLst/>
          </a:prstGeom>
          <a:noFill/>
        </p:spPr>
        <p:txBody>
          <a:bodyPr wrap="none" rtlCol="0">
            <a:spAutoFit/>
          </a:bodyPr>
          <a:lstStyle/>
          <a:p>
            <a:r>
              <a:rPr lang="en-US" sz="2400" b="0" dirty="0"/>
              <a:t>[</a:t>
            </a:r>
            <a:r>
              <a:rPr lang="en-US" sz="2400" b="0" dirty="0" err="1"/>
              <a:t>Kis</a:t>
            </a:r>
            <a:r>
              <a:rPr lang="en-US" sz="2400" b="0" dirty="0"/>
              <a:t>, Nature Nano 2011]</a:t>
            </a:r>
          </a:p>
        </p:txBody>
      </p:sp>
    </p:spTree>
    <p:extLst>
      <p:ext uri="{BB962C8B-B14F-4D97-AF65-F5344CB8AC3E}">
        <p14:creationId xmlns:p14="http://schemas.microsoft.com/office/powerpoint/2010/main" val="120929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z.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5869" y="711605"/>
            <a:ext cx="5418667" cy="7668097"/>
          </a:xfrm>
          <a:prstGeom prst="rect">
            <a:avLst/>
          </a:prstGeom>
        </p:spPr>
      </p:pic>
      <p:sp>
        <p:nvSpPr>
          <p:cNvPr id="2" name="Title 1"/>
          <p:cNvSpPr>
            <a:spLocks noGrp="1"/>
          </p:cNvSpPr>
          <p:nvPr>
            <p:ph type="title"/>
          </p:nvPr>
        </p:nvSpPr>
        <p:spPr/>
        <p:txBody>
          <a:bodyPr/>
          <a:lstStyle/>
          <a:p>
            <a:r>
              <a:rPr lang="en-US" dirty="0"/>
              <a:t>MoS</a:t>
            </a:r>
            <a:r>
              <a:rPr lang="en-US" baseline="-25000" dirty="0"/>
              <a:t>2</a:t>
            </a:r>
            <a:r>
              <a:rPr lang="en-US" dirty="0"/>
              <a:t> </a:t>
            </a:r>
            <a:r>
              <a:rPr lang="en-US" dirty="0" err="1"/>
              <a:t>nanocomputer</a:t>
            </a:r>
            <a:endParaRPr lang="en-US" dirty="0"/>
          </a:p>
        </p:txBody>
      </p:sp>
      <p:sp>
        <p:nvSpPr>
          <p:cNvPr id="4" name="Footer Placeholder 3"/>
          <p:cNvSpPr>
            <a:spLocks noGrp="1"/>
          </p:cNvSpPr>
          <p:nvPr>
            <p:ph type="ftr" sz="quarter" idx="10"/>
          </p:nvPr>
        </p:nvSpPr>
        <p:spPr/>
        <p:txBody>
          <a:bodyPr/>
          <a:lstStyle/>
          <a:p>
            <a:pPr>
              <a:defRPr/>
            </a:pPr>
            <a:r>
              <a:rPr lang="en-US"/>
              <a:t>(c) Giovanni De Micheli </a:t>
            </a:r>
          </a:p>
        </p:txBody>
      </p:sp>
      <p:sp>
        <p:nvSpPr>
          <p:cNvPr id="6" name="Content Placeholder 2"/>
          <p:cNvSpPr txBox="1">
            <a:spLocks/>
          </p:cNvSpPr>
          <p:nvPr/>
        </p:nvSpPr>
        <p:spPr bwMode="auto">
          <a:xfrm>
            <a:off x="3456314" y="1323890"/>
            <a:ext cx="7799457"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Font typeface="Wingdings" charset="2"/>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669998"/>
              </a:buClr>
              <a:buFont typeface="Wingdings" charset="2"/>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rgbClr val="9ABCBB"/>
              </a:buClr>
              <a:buFont typeface="Symbol" charset="2"/>
              <a:buChar char="-"/>
              <a:defRPr>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08" charset="-128"/>
              </a:defRPr>
            </a:lvl5pPr>
            <a:lvl6pPr marL="2514600" indent="-228600" algn="l" rtl="0" fontAlgn="base">
              <a:spcBef>
                <a:spcPct val="20000"/>
              </a:spcBef>
              <a:spcAft>
                <a:spcPct val="0"/>
              </a:spcAft>
              <a:defRPr sz="2000">
                <a:solidFill>
                  <a:schemeClr val="tx1"/>
                </a:solidFill>
                <a:latin typeface="+mn-lt"/>
                <a:ea typeface="ＭＳ Ｐゴシック" pitchFamily="-108" charset="-128"/>
              </a:defRPr>
            </a:lvl6pPr>
            <a:lvl7pPr marL="2971800" indent="-228600" algn="l" rtl="0" fontAlgn="base">
              <a:spcBef>
                <a:spcPct val="20000"/>
              </a:spcBef>
              <a:spcAft>
                <a:spcPct val="0"/>
              </a:spcAft>
              <a:defRPr sz="2000">
                <a:solidFill>
                  <a:schemeClr val="tx1"/>
                </a:solidFill>
                <a:latin typeface="+mn-lt"/>
                <a:ea typeface="ＭＳ Ｐゴシック" pitchFamily="-108" charset="-128"/>
              </a:defRPr>
            </a:lvl7pPr>
            <a:lvl8pPr marL="3429000" indent="-228600" algn="l" rtl="0" fontAlgn="base">
              <a:spcBef>
                <a:spcPct val="20000"/>
              </a:spcBef>
              <a:spcAft>
                <a:spcPct val="0"/>
              </a:spcAft>
              <a:defRPr sz="2000">
                <a:solidFill>
                  <a:schemeClr val="tx1"/>
                </a:solidFill>
                <a:latin typeface="+mn-lt"/>
                <a:ea typeface="ＭＳ Ｐゴシック" pitchFamily="-108" charset="-128"/>
              </a:defRPr>
            </a:lvl8pPr>
            <a:lvl9pPr marL="3886200" indent="-228600" algn="l" rtl="0" fontAlgn="base">
              <a:spcBef>
                <a:spcPct val="20000"/>
              </a:spcBef>
              <a:spcAft>
                <a:spcPct val="0"/>
              </a:spcAft>
              <a:defRPr sz="2000">
                <a:solidFill>
                  <a:schemeClr val="tx1"/>
                </a:solidFill>
                <a:latin typeface="+mn-lt"/>
                <a:ea typeface="ＭＳ Ｐゴシック" pitchFamily="-108" charset="-128"/>
              </a:defRPr>
            </a:lvl9pPr>
          </a:lstStyle>
          <a:p>
            <a:r>
              <a:rPr lang="en-US" b="0" dirty="0">
                <a:solidFill>
                  <a:srgbClr val="000000"/>
                </a:solidFill>
              </a:rPr>
              <a:t>First MoS</a:t>
            </a:r>
            <a:r>
              <a:rPr lang="en-US" b="0" baseline="-25000" dirty="0">
                <a:solidFill>
                  <a:srgbClr val="000000"/>
                </a:solidFill>
              </a:rPr>
              <a:t>2</a:t>
            </a:r>
            <a:r>
              <a:rPr lang="en-US" b="0" dirty="0">
                <a:solidFill>
                  <a:srgbClr val="000000"/>
                </a:solidFill>
              </a:rPr>
              <a:t> computing engine</a:t>
            </a:r>
          </a:p>
          <a:p>
            <a:r>
              <a:rPr lang="en-US" b="0" dirty="0">
                <a:solidFill>
                  <a:srgbClr val="000000"/>
                </a:solidFill>
              </a:rPr>
              <a:t>Runs 4instructions</a:t>
            </a:r>
          </a:p>
          <a:p>
            <a:r>
              <a:rPr lang="en-US" b="0" dirty="0">
                <a:solidFill>
                  <a:srgbClr val="000000"/>
                </a:solidFill>
              </a:rPr>
              <a:t>115 N-</a:t>
            </a:r>
            <a:r>
              <a:rPr lang="en-US" b="0" dirty="0" err="1">
                <a:solidFill>
                  <a:srgbClr val="000000"/>
                </a:solidFill>
              </a:rPr>
              <a:t>xtors</a:t>
            </a:r>
            <a:r>
              <a:rPr lang="en-US" b="0" dirty="0">
                <a:solidFill>
                  <a:srgbClr val="000000"/>
                </a:solidFill>
              </a:rPr>
              <a:t> (enhancement load)</a:t>
            </a:r>
          </a:p>
          <a:p>
            <a:r>
              <a:rPr lang="en-US" b="0" dirty="0">
                <a:solidFill>
                  <a:srgbClr val="000000"/>
                </a:solidFill>
              </a:rPr>
              <a:t>2 micron feature size</a:t>
            </a:r>
          </a:p>
        </p:txBody>
      </p:sp>
      <p:sp>
        <p:nvSpPr>
          <p:cNvPr id="9" name="TextBox 8"/>
          <p:cNvSpPr txBox="1"/>
          <p:nvPr/>
        </p:nvSpPr>
        <p:spPr>
          <a:xfrm>
            <a:off x="4334284" y="5986328"/>
            <a:ext cx="4137821" cy="400110"/>
          </a:xfrm>
          <a:prstGeom prst="rect">
            <a:avLst/>
          </a:prstGeom>
          <a:noFill/>
        </p:spPr>
        <p:txBody>
          <a:bodyPr wrap="none" rtlCol="0">
            <a:spAutoFit/>
          </a:bodyPr>
          <a:lstStyle/>
          <a:p>
            <a:r>
              <a:rPr lang="en-US" b="0" dirty="0"/>
              <a:t>[</a:t>
            </a:r>
            <a:r>
              <a:rPr lang="en-US" b="0" dirty="0" err="1"/>
              <a:t>Wacter</a:t>
            </a:r>
            <a:r>
              <a:rPr lang="en-US" b="0" dirty="0"/>
              <a:t> et al. Nature </a:t>
            </a:r>
            <a:r>
              <a:rPr lang="en-US" b="0" dirty="0" err="1"/>
              <a:t>Comm</a:t>
            </a:r>
            <a:r>
              <a:rPr lang="en-US" b="0" dirty="0"/>
              <a:t>, 2017] </a:t>
            </a:r>
          </a:p>
        </p:txBody>
      </p:sp>
      <p:pic>
        <p:nvPicPr>
          <p:cNvPr id="7" name="Picture 6" descr="q.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924768" y="-158942"/>
            <a:ext cx="5530373" cy="7826176"/>
          </a:xfrm>
          <a:prstGeom prst="rect">
            <a:avLst/>
          </a:prstGeom>
        </p:spPr>
      </p:pic>
    </p:spTree>
    <p:extLst>
      <p:ext uri="{BB962C8B-B14F-4D97-AF65-F5344CB8AC3E}">
        <p14:creationId xmlns:p14="http://schemas.microsoft.com/office/powerpoint/2010/main" val="38375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Controllable polarity transistors in 2D</a:t>
            </a:r>
          </a:p>
        </p:txBody>
      </p:sp>
      <p:sp>
        <p:nvSpPr>
          <p:cNvPr id="9" name="Footer Placeholder 8"/>
          <p:cNvSpPr>
            <a:spLocks noGrp="1"/>
          </p:cNvSpPr>
          <p:nvPr>
            <p:ph type="ftr" sz="quarter" idx="10"/>
          </p:nvPr>
        </p:nvSpPr>
        <p:spPr/>
        <p:txBody>
          <a:bodyPr/>
          <a:lstStyle/>
          <a:p>
            <a:pPr>
              <a:defRPr/>
            </a:pPr>
            <a:r>
              <a:rPr lang="en-US"/>
              <a:t>(c) Giovanni De Micheli </a:t>
            </a:r>
          </a:p>
        </p:txBody>
      </p:sp>
      <p:sp>
        <p:nvSpPr>
          <p:cNvPr id="6" name="Content Placeholder 2"/>
          <p:cNvSpPr txBox="1">
            <a:spLocks/>
          </p:cNvSpPr>
          <p:nvPr/>
        </p:nvSpPr>
        <p:spPr>
          <a:xfrm>
            <a:off x="821769" y="1189583"/>
            <a:ext cx="7724588" cy="633242"/>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FontTx/>
              <a:buBlip>
                <a:blip r:embed="rId2"/>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2"/>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2"/>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2"/>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2"/>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marL="0" indent="0" algn="ctr" fontAlgn="auto">
              <a:spcAft>
                <a:spcPts val="0"/>
              </a:spcAft>
              <a:buFontTx/>
              <a:buNone/>
            </a:pPr>
            <a:r>
              <a:rPr lang="en-US" sz="2400" b="0" dirty="0">
                <a:effectLst/>
              </a:rPr>
              <a:t>2D Controllable-polarity EXOX in  WSe</a:t>
            </a:r>
            <a:r>
              <a:rPr lang="en-US" sz="2400" b="0" baseline="-25000" dirty="0">
                <a:effectLst/>
              </a:rPr>
              <a:t>2</a:t>
            </a:r>
            <a:endParaRPr lang="en-US" sz="2400" b="0" dirty="0">
              <a:effectLst/>
            </a:endParaRPr>
          </a:p>
        </p:txBody>
      </p:sp>
      <p:sp>
        <p:nvSpPr>
          <p:cNvPr id="8" name="Rectangle 7"/>
          <p:cNvSpPr/>
          <p:nvPr/>
        </p:nvSpPr>
        <p:spPr>
          <a:xfrm>
            <a:off x="5429364" y="6037425"/>
            <a:ext cx="2977418" cy="400110"/>
          </a:xfrm>
          <a:prstGeom prst="rect">
            <a:avLst/>
          </a:prstGeom>
        </p:spPr>
        <p:txBody>
          <a:bodyPr wrap="none">
            <a:spAutoFit/>
          </a:bodyPr>
          <a:lstStyle/>
          <a:p>
            <a:r>
              <a:rPr lang="en-US" b="0" dirty="0"/>
              <a:t>[</a:t>
            </a:r>
            <a:r>
              <a:rPr lang="en-US" b="0" dirty="0" err="1"/>
              <a:t>Resta</a:t>
            </a:r>
            <a:r>
              <a:rPr lang="en-US" b="0" dirty="0"/>
              <a:t>, ACS Nano 2017]</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6192" t="3696" r="10371" b="70232"/>
          <a:stretch/>
        </p:blipFill>
        <p:spPr>
          <a:xfrm>
            <a:off x="1371600" y="1876696"/>
            <a:ext cx="5599216" cy="3972420"/>
          </a:xfrm>
          <a:prstGeom prst="rect">
            <a:avLst/>
          </a:prstGeom>
        </p:spPr>
      </p:pic>
    </p:spTree>
    <p:extLst>
      <p:ext uri="{BB962C8B-B14F-4D97-AF65-F5344CB8AC3E}">
        <p14:creationId xmlns:p14="http://schemas.microsoft.com/office/powerpoint/2010/main" val="712174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80846B-F31D-4144-A169-80453272BEE7}"/>
              </a:ext>
            </a:extLst>
          </p:cNvPr>
          <p:cNvSpPr>
            <a:spLocks noGrp="1"/>
          </p:cNvSpPr>
          <p:nvPr>
            <p:ph type="title"/>
          </p:nvPr>
        </p:nvSpPr>
        <p:spPr/>
        <p:txBody>
          <a:bodyPr>
            <a:normAutofit/>
          </a:bodyPr>
          <a:lstStyle/>
          <a:p>
            <a:r>
              <a:rPr lang="en-CH"/>
              <a:t>Quantum computing technologies</a:t>
            </a:r>
          </a:p>
        </p:txBody>
      </p:sp>
      <p:pic>
        <p:nvPicPr>
          <p:cNvPr id="1026" name="Picture 2" descr="Google officially lays claim to quantum supremacy | Science News">
            <a:extLst>
              <a:ext uri="{FF2B5EF4-FFF2-40B4-BE49-F238E27FC236}">
                <a16:creationId xmlns:a16="http://schemas.microsoft.com/office/drawing/2014/main" id="{6CC28521-854B-634C-81A2-BD5DD403D1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8100" y="2028031"/>
            <a:ext cx="6527800" cy="36703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02A31E66-4F39-D744-96E8-0A9B87B0E8DA}"/>
              </a:ext>
            </a:extLst>
          </p:cNvPr>
          <p:cNvGrpSpPr/>
          <p:nvPr/>
        </p:nvGrpSpPr>
        <p:grpSpPr>
          <a:xfrm>
            <a:off x="1513983" y="1954122"/>
            <a:ext cx="6759244" cy="3818117"/>
            <a:chOff x="1205345" y="1691340"/>
            <a:chExt cx="6478465" cy="3125586"/>
          </a:xfrm>
          <a:solidFill>
            <a:schemeClr val="accent5">
              <a:lumMod val="20000"/>
              <a:lumOff val="80000"/>
            </a:schemeClr>
          </a:solidFill>
        </p:grpSpPr>
        <p:sp>
          <p:nvSpPr>
            <p:cNvPr id="5" name="Rounded Rectangle 4">
              <a:extLst>
                <a:ext uri="{FF2B5EF4-FFF2-40B4-BE49-F238E27FC236}">
                  <a16:creationId xmlns:a16="http://schemas.microsoft.com/office/drawing/2014/main" id="{1EEA3D09-8429-1046-9276-2B71DEDCC29A}"/>
                </a:ext>
              </a:extLst>
            </p:cNvPr>
            <p:cNvSpPr/>
            <p:nvPr/>
          </p:nvSpPr>
          <p:spPr>
            <a:xfrm>
              <a:off x="1205345" y="1691340"/>
              <a:ext cx="6001790" cy="3125586"/>
            </a:xfrm>
            <a:prstGeom prst="roundRect">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6" name="TextBox 5">
              <a:extLst>
                <a:ext uri="{FF2B5EF4-FFF2-40B4-BE49-F238E27FC236}">
                  <a16:creationId xmlns:a16="http://schemas.microsoft.com/office/drawing/2014/main" id="{4373B76F-CD9E-2644-8A0B-9B33CE8C9D92}"/>
                </a:ext>
              </a:extLst>
            </p:cNvPr>
            <p:cNvSpPr txBox="1"/>
            <p:nvPr/>
          </p:nvSpPr>
          <p:spPr>
            <a:xfrm>
              <a:off x="1682020" y="1846869"/>
              <a:ext cx="6001790" cy="2847057"/>
            </a:xfrm>
            <a:prstGeom prst="rect">
              <a:avLst/>
            </a:prstGeom>
            <a:noFill/>
          </p:spPr>
          <p:txBody>
            <a:bodyPr wrap="square" rtlCol="0">
              <a:spAutoFit/>
            </a:bodyPr>
            <a:lstStyle/>
            <a:p>
              <a:pPr algn="l"/>
              <a:r>
                <a:rPr lang="en-CH" sz="2000" dirty="0">
                  <a:solidFill>
                    <a:srgbClr val="00B050"/>
                  </a:solidFill>
                </a:rPr>
                <a:t>A wide array of realization technologies</a:t>
              </a:r>
            </a:p>
            <a:p>
              <a:pPr algn="l"/>
              <a:r>
                <a:rPr lang="en-CH" sz="2000" dirty="0">
                  <a:solidFill>
                    <a:srgbClr val="00B050"/>
                  </a:solidFill>
                </a:rPr>
                <a:t>	Superconductors, silicon, optics</a:t>
              </a:r>
            </a:p>
            <a:p>
              <a:pPr algn="l"/>
              <a:endParaRPr lang="en-CH" sz="2000" dirty="0">
                <a:solidFill>
                  <a:srgbClr val="00B050"/>
                </a:solidFill>
              </a:endParaRPr>
            </a:p>
            <a:p>
              <a:pPr algn="l"/>
              <a:r>
                <a:rPr lang="en-CH" sz="2000" dirty="0">
                  <a:solidFill>
                    <a:srgbClr val="00B050"/>
                  </a:solidFill>
                </a:rPr>
                <a:t>QC leverages superposition and entanglement</a:t>
              </a:r>
            </a:p>
            <a:p>
              <a:pPr algn="l"/>
              <a:r>
                <a:rPr lang="en-CH" sz="2000" dirty="0">
                  <a:solidFill>
                    <a:srgbClr val="00B050"/>
                  </a:solidFill>
                </a:rPr>
                <a:t>	Support algorithms with lower complexity</a:t>
              </a:r>
            </a:p>
            <a:p>
              <a:pPr algn="l"/>
              <a:r>
                <a:rPr lang="en-CH" sz="2000" dirty="0">
                  <a:solidFill>
                    <a:srgbClr val="00B050"/>
                  </a:solidFill>
                </a:rPr>
                <a:t>	</a:t>
              </a:r>
              <a:endParaRPr lang="en-CH" sz="2000" dirty="0"/>
            </a:p>
            <a:p>
              <a:pPr algn="l"/>
              <a:r>
                <a:rPr lang="en-US" sz="2000" dirty="0">
                  <a:solidFill>
                    <a:srgbClr val="FF0000"/>
                  </a:solidFill>
                </a:rPr>
                <a:t>Scaling and noise are still issues</a:t>
              </a:r>
              <a:r>
                <a:rPr lang="en-CH" sz="2000" dirty="0">
                  <a:solidFill>
                    <a:srgbClr val="FF0000"/>
                  </a:solidFill>
                </a:rPr>
                <a:t> </a:t>
              </a:r>
            </a:p>
            <a:p>
              <a:pPr algn="l"/>
              <a:r>
                <a:rPr lang="en-CH" sz="2000" dirty="0">
                  <a:solidFill>
                    <a:srgbClr val="FF0000"/>
                  </a:solidFill>
                </a:rPr>
                <a:t>	Qubit count and coherence time are limited</a:t>
              </a:r>
            </a:p>
            <a:p>
              <a:pPr algn="l"/>
              <a:endParaRPr lang="en-CH" sz="2000" dirty="0">
                <a:solidFill>
                  <a:srgbClr val="FF0000"/>
                </a:solidFill>
              </a:endParaRPr>
            </a:p>
            <a:p>
              <a:pPr algn="l"/>
              <a:r>
                <a:rPr lang="en-CH" sz="2000" dirty="0">
                  <a:solidFill>
                    <a:srgbClr val="FF0000"/>
                  </a:solidFill>
                </a:rPr>
                <a:t>Refrigeration to tenth of mK for noise reason</a:t>
              </a:r>
            </a:p>
            <a:p>
              <a:pPr algn="l"/>
              <a:r>
                <a:rPr lang="en-CH" sz="2000" dirty="0">
                  <a:solidFill>
                    <a:srgbClr val="FF0000"/>
                  </a:solidFill>
                </a:rPr>
                <a:t>	Interfacing to host is complex</a:t>
              </a:r>
            </a:p>
          </p:txBody>
        </p:sp>
      </p:grpSp>
      <p:sp>
        <p:nvSpPr>
          <p:cNvPr id="7" name="Footer Placeholder 8">
            <a:extLst>
              <a:ext uri="{FF2B5EF4-FFF2-40B4-BE49-F238E27FC236}">
                <a16:creationId xmlns:a16="http://schemas.microsoft.com/office/drawing/2014/main" id="{B5AF92E8-3FE0-FE43-95EB-A87AEECC9ABA}"/>
              </a:ext>
            </a:extLst>
          </p:cNvPr>
          <p:cNvSpPr>
            <a:spLocks noGrp="1"/>
          </p:cNvSpPr>
          <p:nvPr>
            <p:ph type="ftr" sz="quarter" idx="11"/>
          </p:nvPr>
        </p:nvSpPr>
        <p:spPr bwMode="auto">
          <a:xfrm>
            <a:off x="2730500" y="6426200"/>
            <a:ext cx="3644900" cy="346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400" b="0" kern="1200">
                <a:solidFill>
                  <a:schemeClr val="tx1"/>
                </a:solidFill>
                <a:latin typeface="Arial" charset="0"/>
                <a:ea typeface="+mn-ea"/>
                <a:cs typeface="+mn-cs"/>
              </a:defRPr>
            </a:lvl1pPr>
            <a:lvl2pPr marL="457200" algn="ctr" rtl="0" eaLnBrk="0" fontAlgn="base" hangingPunct="0">
              <a:spcBef>
                <a:spcPct val="0"/>
              </a:spcBef>
              <a:spcAft>
                <a:spcPct val="0"/>
              </a:spcAft>
              <a:defRPr sz="2000" b="1" kern="1200">
                <a:solidFill>
                  <a:schemeClr val="tx1"/>
                </a:solidFill>
                <a:latin typeface="Arial" charset="0"/>
                <a:ea typeface="ＭＳ Ｐゴシック" charset="-128"/>
                <a:cs typeface="ＭＳ Ｐゴシック" charset="-128"/>
              </a:defRPr>
            </a:lvl2pPr>
            <a:lvl3pPr marL="914400" algn="ctr" rtl="0" eaLnBrk="0" fontAlgn="base" hangingPunct="0">
              <a:spcBef>
                <a:spcPct val="0"/>
              </a:spcBef>
              <a:spcAft>
                <a:spcPct val="0"/>
              </a:spcAft>
              <a:defRPr sz="2000" b="1" kern="1200">
                <a:solidFill>
                  <a:schemeClr val="tx1"/>
                </a:solidFill>
                <a:latin typeface="Arial" charset="0"/>
                <a:ea typeface="ＭＳ Ｐゴシック" charset="-128"/>
                <a:cs typeface="ＭＳ Ｐゴシック" charset="-128"/>
              </a:defRPr>
            </a:lvl3pPr>
            <a:lvl4pPr marL="1371600" algn="ctr" rtl="0" eaLnBrk="0" fontAlgn="base" hangingPunct="0">
              <a:spcBef>
                <a:spcPct val="0"/>
              </a:spcBef>
              <a:spcAft>
                <a:spcPct val="0"/>
              </a:spcAft>
              <a:defRPr sz="2000" b="1" kern="1200">
                <a:solidFill>
                  <a:schemeClr val="tx1"/>
                </a:solidFill>
                <a:latin typeface="Arial" charset="0"/>
                <a:ea typeface="ＭＳ Ｐゴシック" charset="-128"/>
                <a:cs typeface="ＭＳ Ｐゴシック" charset="-128"/>
              </a:defRPr>
            </a:lvl4pPr>
            <a:lvl5pPr marL="1828800" algn="ctr" rtl="0" eaLnBrk="0" fontAlgn="base" hangingPunct="0">
              <a:spcBef>
                <a:spcPct val="0"/>
              </a:spcBef>
              <a:spcAft>
                <a:spcPct val="0"/>
              </a:spcAft>
              <a:defRPr sz="2000" b="1"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000" b="1"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000" b="1"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000" b="1"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000" b="1" kern="1200">
                <a:solidFill>
                  <a:schemeClr val="tx1"/>
                </a:solidFill>
                <a:latin typeface="Arial" charset="0"/>
                <a:ea typeface="ＭＳ Ｐゴシック" charset="-128"/>
                <a:cs typeface="ＭＳ Ｐゴシック" charset="-128"/>
              </a:defRPr>
            </a:lvl9pPr>
          </a:lstStyle>
          <a:p>
            <a:pPr>
              <a:defRPr/>
            </a:pPr>
            <a:r>
              <a:rPr lang="en-US" dirty="0"/>
              <a:t>(c) Giovanni De Micheli </a:t>
            </a:r>
          </a:p>
        </p:txBody>
      </p:sp>
    </p:spTree>
    <p:extLst>
      <p:ext uri="{BB962C8B-B14F-4D97-AF65-F5344CB8AC3E}">
        <p14:creationId xmlns:p14="http://schemas.microsoft.com/office/powerpoint/2010/main" val="20706072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33794"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1F8FC189-EC8D-DA45-B64C-4BDC6596F4E4}" type="slidenum">
              <a:rPr lang="en-US" sz="1400" b="0"/>
              <a:pPr/>
              <a:t>26</a:t>
            </a:fld>
            <a:endParaRPr lang="en-US" sz="1400" b="0"/>
          </a:p>
        </p:txBody>
      </p:sp>
      <p:sp>
        <p:nvSpPr>
          <p:cNvPr id="33795" name="Rectangle 2"/>
          <p:cNvSpPr>
            <a:spLocks noGrp="1" noChangeArrowheads="1"/>
          </p:cNvSpPr>
          <p:nvPr>
            <p:ph type="title"/>
          </p:nvPr>
        </p:nvSpPr>
        <p:spPr/>
        <p:txBody>
          <a:bodyPr/>
          <a:lstStyle/>
          <a:p>
            <a:r>
              <a:rPr lang="en-US" dirty="0">
                <a:latin typeface="Arial Narrow" charset="0"/>
              </a:rPr>
              <a:t>Integrated Circuit Design Styles</a:t>
            </a:r>
          </a:p>
        </p:txBody>
      </p:sp>
      <p:sp>
        <p:nvSpPr>
          <p:cNvPr id="1637379" name="Rectangle 3"/>
          <p:cNvSpPr>
            <a:spLocks noGrp="1" noChangeArrowheads="1"/>
          </p:cNvSpPr>
          <p:nvPr>
            <p:ph type="body" idx="1"/>
          </p:nvPr>
        </p:nvSpPr>
        <p:spPr>
          <a:xfrm>
            <a:off x="926128" y="1316228"/>
            <a:ext cx="7850595" cy="4351187"/>
          </a:xfrm>
        </p:spPr>
        <p:txBody>
          <a:bodyPr/>
          <a:lstStyle/>
          <a:p>
            <a:pPr>
              <a:lnSpc>
                <a:spcPct val="140000"/>
              </a:lnSpc>
            </a:pPr>
            <a:r>
              <a:rPr lang="en-US" sz="2400" dirty="0">
                <a:latin typeface="Arial Narrow" charset="0"/>
              </a:rPr>
              <a:t>Custom:</a:t>
            </a:r>
          </a:p>
          <a:p>
            <a:pPr lvl="1">
              <a:lnSpc>
                <a:spcPct val="140000"/>
              </a:lnSpc>
            </a:pPr>
            <a:r>
              <a:rPr lang="en-US" sz="2000" dirty="0">
                <a:latin typeface="Arial Narrow" charset="0"/>
              </a:rPr>
              <a:t>All geometries are designed </a:t>
            </a:r>
            <a:r>
              <a:rPr lang="en-US" sz="2000" i="1" dirty="0">
                <a:latin typeface="Arial Narrow" charset="0"/>
              </a:rPr>
              <a:t>ad hoc</a:t>
            </a:r>
          </a:p>
          <a:p>
            <a:pPr lvl="1">
              <a:lnSpc>
                <a:spcPct val="140000"/>
              </a:lnSpc>
            </a:pPr>
            <a:r>
              <a:rPr lang="en-US" sz="2000" dirty="0">
                <a:latin typeface="Arial Narrow" charset="0"/>
              </a:rPr>
              <a:t>Mainly abandoned, but useful for high-performance components</a:t>
            </a:r>
          </a:p>
          <a:p>
            <a:pPr>
              <a:lnSpc>
                <a:spcPct val="140000"/>
              </a:lnSpc>
            </a:pPr>
            <a:r>
              <a:rPr lang="en-US" dirty="0">
                <a:latin typeface="Arial Narrow" charset="0"/>
              </a:rPr>
              <a:t>Semicustom:</a:t>
            </a:r>
          </a:p>
          <a:p>
            <a:pPr lvl="1">
              <a:lnSpc>
                <a:spcPct val="140000"/>
              </a:lnSpc>
            </a:pPr>
            <a:r>
              <a:rPr lang="en-US" sz="2000" dirty="0">
                <a:latin typeface="Arial Narrow" charset="0"/>
              </a:rPr>
              <a:t>Optimality is traded-off for regularity</a:t>
            </a:r>
          </a:p>
          <a:p>
            <a:pPr lvl="1">
              <a:lnSpc>
                <a:spcPct val="140000"/>
              </a:lnSpc>
            </a:pPr>
            <a:r>
              <a:rPr lang="en-US" sz="2000" dirty="0">
                <a:latin typeface="Arial Narrow" charset="0"/>
              </a:rPr>
              <a:t>Performance penalty is small, cost is lower</a:t>
            </a:r>
          </a:p>
          <a:p>
            <a:pPr>
              <a:lnSpc>
                <a:spcPct val="140000"/>
              </a:lnSpc>
              <a:buFont typeface="Monotype Sorts" charset="0"/>
              <a:buNone/>
            </a:pPr>
            <a:endParaRPr lang="en-US" sz="2400" dirty="0">
              <a:latin typeface="Arial Narrow" charset="0"/>
            </a:endParaRPr>
          </a:p>
          <a:p>
            <a:pPr>
              <a:lnSpc>
                <a:spcPct val="140000"/>
              </a:lnSpc>
              <a:buFont typeface="Monotype Sorts" charset="0"/>
              <a:buNone/>
            </a:pPr>
            <a:endParaRPr lang="en-US" sz="2400" dirty="0">
              <a:latin typeface="Arial Narrow" charset="0"/>
            </a:endParaRPr>
          </a:p>
        </p:txBody>
      </p:sp>
    </p:spTree>
    <p:extLst>
      <p:ext uri="{BB962C8B-B14F-4D97-AF65-F5344CB8AC3E}">
        <p14:creationId xmlns:p14="http://schemas.microsoft.com/office/powerpoint/2010/main" val="395949083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41986"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63C85C14-3FE5-6A4F-AD3D-27629BD01B1E}" type="slidenum">
              <a:rPr lang="en-US" sz="1400" b="0"/>
              <a:pPr/>
              <a:t>27</a:t>
            </a:fld>
            <a:endParaRPr lang="en-US" sz="1400" b="0"/>
          </a:p>
        </p:txBody>
      </p:sp>
      <p:sp>
        <p:nvSpPr>
          <p:cNvPr id="41987" name="Rectangle 2"/>
          <p:cNvSpPr>
            <a:spLocks noGrp="1" noChangeArrowheads="1"/>
          </p:cNvSpPr>
          <p:nvPr>
            <p:ph type="title"/>
          </p:nvPr>
        </p:nvSpPr>
        <p:spPr>
          <a:xfrm>
            <a:off x="685800" y="0"/>
            <a:ext cx="7772400" cy="762000"/>
          </a:xfrm>
        </p:spPr>
        <p:txBody>
          <a:bodyPr/>
          <a:lstStyle/>
          <a:p>
            <a:r>
              <a:rPr lang="en-US">
                <a:latin typeface="Arial Narrow" charset="0"/>
              </a:rPr>
              <a:t>The Custom Approach </a:t>
            </a:r>
          </a:p>
        </p:txBody>
      </p:sp>
      <p:pic>
        <p:nvPicPr>
          <p:cNvPr id="41988" name="Picture 3" descr="4004B"/>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38400" y="1066800"/>
            <a:ext cx="3706813" cy="4953000"/>
          </a:xfrm>
        </p:spPr>
      </p:pic>
      <p:sp>
        <p:nvSpPr>
          <p:cNvPr id="41989" name="Text Box 4"/>
          <p:cNvSpPr txBox="1">
            <a:spLocks noChangeArrowheads="1"/>
          </p:cNvSpPr>
          <p:nvPr/>
        </p:nvSpPr>
        <p:spPr bwMode="auto">
          <a:xfrm>
            <a:off x="6537325" y="1258888"/>
            <a:ext cx="15224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lgn="l"/>
            <a:r>
              <a:rPr lang="en-US" b="0" i="1">
                <a:latin typeface="Arial" charset="0"/>
              </a:rPr>
              <a:t>Intel 4004</a:t>
            </a:r>
          </a:p>
        </p:txBody>
      </p:sp>
      <p:sp>
        <p:nvSpPr>
          <p:cNvPr id="41990" name="Text Box 5"/>
          <p:cNvSpPr txBox="1">
            <a:spLocks noChangeArrowheads="1"/>
          </p:cNvSpPr>
          <p:nvPr/>
        </p:nvSpPr>
        <p:spPr bwMode="auto">
          <a:xfrm>
            <a:off x="3775075" y="6415088"/>
            <a:ext cx="1593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lgn="l"/>
            <a:r>
              <a:rPr lang="en-US" sz="1800" b="0" i="1">
                <a:latin typeface="Arial" charset="0"/>
              </a:rPr>
              <a:t>Courtesy Intel</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Footer Placeholder 2"/>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4403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9E75190B-437B-C046-8DCC-A181BA35CB75}" type="slidenum">
              <a:rPr lang="en-US" sz="1400" b="0"/>
              <a:pPr/>
              <a:t>28</a:t>
            </a:fld>
            <a:endParaRPr lang="en-US" sz="1400" b="0"/>
          </a:p>
        </p:txBody>
      </p:sp>
      <p:sp>
        <p:nvSpPr>
          <p:cNvPr id="44035" name="Rectangle 2"/>
          <p:cNvSpPr>
            <a:spLocks noGrp="1" noChangeArrowheads="1"/>
          </p:cNvSpPr>
          <p:nvPr>
            <p:ph type="title"/>
          </p:nvPr>
        </p:nvSpPr>
        <p:spPr>
          <a:xfrm>
            <a:off x="152400" y="152400"/>
            <a:ext cx="8991600" cy="568325"/>
          </a:xfrm>
        </p:spPr>
        <p:txBody>
          <a:bodyPr/>
          <a:lstStyle/>
          <a:p>
            <a:r>
              <a:rPr lang="en-US" sz="2400">
                <a:latin typeface="Arial Narrow" charset="0"/>
              </a:rPr>
              <a:t>Transition to Automation and Regular Structures</a:t>
            </a:r>
          </a:p>
        </p:txBody>
      </p:sp>
      <p:grpSp>
        <p:nvGrpSpPr>
          <p:cNvPr id="44036" name="Group 3"/>
          <p:cNvGrpSpPr>
            <a:grpSpLocks/>
          </p:cNvGrpSpPr>
          <p:nvPr/>
        </p:nvGrpSpPr>
        <p:grpSpPr bwMode="auto">
          <a:xfrm>
            <a:off x="228600" y="1022350"/>
            <a:ext cx="2286000" cy="2073275"/>
            <a:chOff x="240" y="720"/>
            <a:chExt cx="1440" cy="1306"/>
          </a:xfrm>
        </p:grpSpPr>
        <p:pic>
          <p:nvPicPr>
            <p:cNvPr id="44050" name="Picture 4" descr="Intel4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720"/>
              <a:ext cx="1440" cy="1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7701" name="Text Box 5"/>
            <p:cNvSpPr txBox="1">
              <a:spLocks noChangeArrowheads="1"/>
            </p:cNvSpPr>
            <p:nvPr/>
          </p:nvSpPr>
          <p:spPr bwMode="auto">
            <a:xfrm>
              <a:off x="451" y="1776"/>
              <a:ext cx="1156" cy="250"/>
            </a:xfrm>
            <a:prstGeom prst="rect">
              <a:avLst/>
            </a:prstGeom>
            <a:noFill/>
            <a:ln w="12700">
              <a:noFill/>
              <a:miter lim="800000"/>
              <a:headEnd type="none" w="sm" len="sm"/>
              <a:tailEnd type="none" w="sm" len="sm"/>
            </a:ln>
            <a:effectLst/>
          </p:spPr>
          <p:txBody>
            <a:bodyPr wrap="none">
              <a:spAutoFit/>
            </a:bodyPr>
            <a:lstStyle>
              <a:lvl1pPr>
                <a:defRPr sz="2400" b="1">
                  <a:solidFill>
                    <a:schemeClr val="tx1"/>
                  </a:solidFill>
                  <a:latin typeface="Arial Narrow" charset="0"/>
                  <a:ea typeface="ＭＳ Ｐゴシック" charset="0"/>
                  <a:cs typeface="ＭＳ Ｐゴシック" charset="0"/>
                </a:defRPr>
              </a:lvl1pPr>
              <a:lvl2pPr marL="37931725" indent="-37474525">
                <a:defRPr sz="2400" b="1">
                  <a:solidFill>
                    <a:schemeClr val="tx1"/>
                  </a:solidFill>
                  <a:latin typeface="Arial Narrow" charset="0"/>
                  <a:ea typeface="ＭＳ Ｐゴシック" charset="0"/>
                </a:defRPr>
              </a:lvl2pPr>
              <a:lvl3pPr>
                <a:defRPr sz="2400" b="1">
                  <a:solidFill>
                    <a:schemeClr val="tx1"/>
                  </a:solidFill>
                  <a:latin typeface="Arial Narrow" charset="0"/>
                  <a:ea typeface="ＭＳ Ｐゴシック" charset="0"/>
                </a:defRPr>
              </a:lvl3pPr>
              <a:lvl4pPr>
                <a:defRPr sz="2400" b="1">
                  <a:solidFill>
                    <a:schemeClr val="tx1"/>
                  </a:solidFill>
                  <a:latin typeface="Arial Narrow" charset="0"/>
                  <a:ea typeface="ＭＳ Ｐゴシック" charset="0"/>
                </a:defRPr>
              </a:lvl4pPr>
              <a:lvl5pPr>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algn="l">
                <a:defRPr/>
              </a:pPr>
              <a:r>
                <a:rPr lang="en-US" sz="2000">
                  <a:solidFill>
                    <a:schemeClr val="tx2"/>
                  </a:solidFill>
                  <a:effectLst>
                    <a:outerShdw blurRad="38100" dist="38100" dir="2700000" algn="tl">
                      <a:srgbClr val="DDDDDD"/>
                    </a:outerShdw>
                  </a:effectLst>
                  <a:latin typeface="Times New Roman" charset="0"/>
                </a:rPr>
                <a:t>Intel 4004 (</a:t>
              </a:r>
              <a:r>
                <a:rPr lang="ja-JP" altLang="en-US" sz="2000">
                  <a:solidFill>
                    <a:schemeClr val="tx2"/>
                  </a:solidFill>
                  <a:effectLst>
                    <a:outerShdw blurRad="38100" dist="38100" dir="2700000" algn="tl">
                      <a:srgbClr val="DDDDDD"/>
                    </a:outerShdw>
                  </a:effectLst>
                  <a:latin typeface="Times New Roman" charset="0"/>
                </a:rPr>
                <a:t>‘</a:t>
              </a:r>
              <a:r>
                <a:rPr lang="en-US" sz="2000">
                  <a:solidFill>
                    <a:schemeClr val="tx2"/>
                  </a:solidFill>
                  <a:effectLst>
                    <a:outerShdw blurRad="38100" dist="38100" dir="2700000" algn="tl">
                      <a:srgbClr val="DDDDDD"/>
                    </a:outerShdw>
                  </a:effectLst>
                  <a:latin typeface="Times New Roman" charset="0"/>
                </a:rPr>
                <a:t>71)</a:t>
              </a:r>
            </a:p>
          </p:txBody>
        </p:sp>
      </p:grpSp>
      <p:grpSp>
        <p:nvGrpSpPr>
          <p:cNvPr id="44037" name="Group 6"/>
          <p:cNvGrpSpPr>
            <a:grpSpLocks/>
          </p:cNvGrpSpPr>
          <p:nvPr/>
        </p:nvGrpSpPr>
        <p:grpSpPr bwMode="auto">
          <a:xfrm>
            <a:off x="3009900" y="996950"/>
            <a:ext cx="2362200" cy="2360613"/>
            <a:chOff x="3264" y="720"/>
            <a:chExt cx="1776" cy="1845"/>
          </a:xfrm>
        </p:grpSpPr>
        <p:pic>
          <p:nvPicPr>
            <p:cNvPr id="44048" name="Picture 7" descr="Intel80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 y="720"/>
              <a:ext cx="1776" cy="1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7704" name="Rectangle 8"/>
            <p:cNvSpPr>
              <a:spLocks noChangeArrowheads="1"/>
            </p:cNvSpPr>
            <p:nvPr/>
          </p:nvSpPr>
          <p:spPr bwMode="auto">
            <a:xfrm>
              <a:off x="3796" y="2255"/>
              <a:ext cx="950" cy="310"/>
            </a:xfrm>
            <a:prstGeom prst="rect">
              <a:avLst/>
            </a:prstGeom>
            <a:noFill/>
            <a:ln w="12700">
              <a:noFill/>
              <a:miter lim="800000"/>
              <a:headEnd type="none" w="sm" len="sm"/>
              <a:tailEnd type="none" w="sm" len="sm"/>
            </a:ln>
            <a:effectLst/>
          </p:spPr>
          <p:txBody>
            <a:bodyPr wrap="none">
              <a:spAutoFit/>
            </a:bodyPr>
            <a:lstStyle/>
            <a:p>
              <a:pPr algn="l">
                <a:defRPr/>
              </a:pPr>
              <a:r>
                <a:rPr lang="en-US" sz="2000">
                  <a:solidFill>
                    <a:schemeClr val="tx2"/>
                  </a:solidFill>
                  <a:effectLst>
                    <a:outerShdw blurRad="38100" dist="38100" dir="2700000" algn="tl">
                      <a:srgbClr val="DDDDDD"/>
                    </a:outerShdw>
                  </a:effectLst>
                  <a:latin typeface="Times New Roman" charset="0"/>
                </a:rPr>
                <a:t>Intel 8080</a:t>
              </a:r>
            </a:p>
          </p:txBody>
        </p:sp>
      </p:grpSp>
      <p:grpSp>
        <p:nvGrpSpPr>
          <p:cNvPr id="44038" name="Group 9"/>
          <p:cNvGrpSpPr>
            <a:grpSpLocks/>
          </p:cNvGrpSpPr>
          <p:nvPr/>
        </p:nvGrpSpPr>
        <p:grpSpPr bwMode="auto">
          <a:xfrm>
            <a:off x="5867400" y="990600"/>
            <a:ext cx="2819400" cy="2454275"/>
            <a:chOff x="288" y="2160"/>
            <a:chExt cx="1776" cy="1546"/>
          </a:xfrm>
        </p:grpSpPr>
        <p:pic>
          <p:nvPicPr>
            <p:cNvPr id="44046" name="Picture 10" descr="intel808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2160"/>
              <a:ext cx="1776" cy="1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7707" name="Rectangle 11"/>
            <p:cNvSpPr>
              <a:spLocks noChangeArrowheads="1"/>
            </p:cNvSpPr>
            <p:nvPr/>
          </p:nvSpPr>
          <p:spPr bwMode="auto">
            <a:xfrm>
              <a:off x="819" y="3456"/>
              <a:ext cx="796" cy="250"/>
            </a:xfrm>
            <a:prstGeom prst="rect">
              <a:avLst/>
            </a:prstGeom>
            <a:noFill/>
            <a:ln w="12700">
              <a:noFill/>
              <a:miter lim="800000"/>
              <a:headEnd type="none" w="sm" len="sm"/>
              <a:tailEnd type="none" w="sm" len="sm"/>
            </a:ln>
            <a:effectLst/>
          </p:spPr>
          <p:txBody>
            <a:bodyPr wrap="none">
              <a:spAutoFit/>
            </a:bodyPr>
            <a:lstStyle/>
            <a:p>
              <a:pPr algn="l">
                <a:defRPr/>
              </a:pPr>
              <a:r>
                <a:rPr lang="en-US" sz="2000">
                  <a:solidFill>
                    <a:schemeClr val="tx2"/>
                  </a:solidFill>
                  <a:effectLst>
                    <a:outerShdw blurRad="38100" dist="38100" dir="2700000" algn="tl">
                      <a:srgbClr val="DDDDDD"/>
                    </a:outerShdw>
                  </a:effectLst>
                  <a:latin typeface="Times New Roman" charset="0"/>
                </a:rPr>
                <a:t>Intel 8085</a:t>
              </a:r>
            </a:p>
          </p:txBody>
        </p:sp>
      </p:grpSp>
      <p:grpSp>
        <p:nvGrpSpPr>
          <p:cNvPr id="44039" name="Group 12"/>
          <p:cNvGrpSpPr>
            <a:grpSpLocks/>
          </p:cNvGrpSpPr>
          <p:nvPr/>
        </p:nvGrpSpPr>
        <p:grpSpPr bwMode="auto">
          <a:xfrm>
            <a:off x="1066800" y="3505200"/>
            <a:ext cx="2590800" cy="2911475"/>
            <a:chOff x="2304" y="2304"/>
            <a:chExt cx="1632" cy="1834"/>
          </a:xfrm>
        </p:grpSpPr>
        <p:pic>
          <p:nvPicPr>
            <p:cNvPr id="44044" name="Picture 13" descr="Intel28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4" y="2304"/>
              <a:ext cx="1632" cy="1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7710" name="Rectangle 14"/>
            <p:cNvSpPr>
              <a:spLocks noChangeArrowheads="1"/>
            </p:cNvSpPr>
            <p:nvPr/>
          </p:nvSpPr>
          <p:spPr bwMode="auto">
            <a:xfrm>
              <a:off x="2764" y="3888"/>
              <a:ext cx="796" cy="250"/>
            </a:xfrm>
            <a:prstGeom prst="rect">
              <a:avLst/>
            </a:prstGeom>
            <a:noFill/>
            <a:ln w="12700">
              <a:noFill/>
              <a:miter lim="800000"/>
              <a:headEnd type="none" w="sm" len="sm"/>
              <a:tailEnd type="none" w="sm" len="sm"/>
            </a:ln>
            <a:effectLst/>
          </p:spPr>
          <p:txBody>
            <a:bodyPr wrap="none">
              <a:spAutoFit/>
            </a:bodyPr>
            <a:lstStyle/>
            <a:p>
              <a:pPr algn="l">
                <a:defRPr/>
              </a:pPr>
              <a:r>
                <a:rPr lang="en-US" sz="2000">
                  <a:solidFill>
                    <a:schemeClr val="tx2"/>
                  </a:solidFill>
                  <a:effectLst>
                    <a:outerShdw blurRad="38100" dist="38100" dir="2700000" algn="tl">
                      <a:srgbClr val="DDDDDD"/>
                    </a:outerShdw>
                  </a:effectLst>
                  <a:latin typeface="Times New Roman" charset="0"/>
                </a:rPr>
                <a:t>Intel 8286</a:t>
              </a:r>
            </a:p>
          </p:txBody>
        </p:sp>
      </p:grpSp>
      <p:grpSp>
        <p:nvGrpSpPr>
          <p:cNvPr id="44040" name="Group 15"/>
          <p:cNvGrpSpPr>
            <a:grpSpLocks/>
          </p:cNvGrpSpPr>
          <p:nvPr/>
        </p:nvGrpSpPr>
        <p:grpSpPr bwMode="auto">
          <a:xfrm>
            <a:off x="4343400" y="3505200"/>
            <a:ext cx="4114800" cy="2947988"/>
            <a:chOff x="2496" y="2304"/>
            <a:chExt cx="2208" cy="1609"/>
          </a:xfrm>
        </p:grpSpPr>
        <p:pic>
          <p:nvPicPr>
            <p:cNvPr id="44042" name="Picture 16" descr="Intel486d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6" y="2304"/>
              <a:ext cx="2208" cy="1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7713" name="Rectangle 17"/>
            <p:cNvSpPr>
              <a:spLocks noChangeArrowheads="1"/>
            </p:cNvSpPr>
            <p:nvPr/>
          </p:nvSpPr>
          <p:spPr bwMode="auto">
            <a:xfrm>
              <a:off x="3243" y="3696"/>
              <a:ext cx="678" cy="217"/>
            </a:xfrm>
            <a:prstGeom prst="rect">
              <a:avLst/>
            </a:prstGeom>
            <a:noFill/>
            <a:ln w="12700">
              <a:noFill/>
              <a:miter lim="800000"/>
              <a:headEnd type="none" w="sm" len="sm"/>
              <a:tailEnd type="none" w="sm" len="sm"/>
            </a:ln>
            <a:effectLst/>
          </p:spPr>
          <p:txBody>
            <a:bodyPr wrap="none">
              <a:spAutoFit/>
            </a:bodyPr>
            <a:lstStyle/>
            <a:p>
              <a:pPr algn="l">
                <a:defRPr/>
              </a:pPr>
              <a:r>
                <a:rPr lang="en-US" sz="2000">
                  <a:solidFill>
                    <a:schemeClr val="tx2"/>
                  </a:solidFill>
                  <a:effectLst>
                    <a:outerShdw blurRad="38100" dist="38100" dir="2700000" algn="tl">
                      <a:srgbClr val="DDDDDD"/>
                    </a:outerShdw>
                  </a:effectLst>
                  <a:latin typeface="Times New Roman" charset="0"/>
                </a:rPr>
                <a:t>Intel 8486</a:t>
              </a:r>
            </a:p>
          </p:txBody>
        </p:sp>
      </p:grpSp>
      <p:sp>
        <p:nvSpPr>
          <p:cNvPr id="44041" name="Text Box 18"/>
          <p:cNvSpPr txBox="1">
            <a:spLocks noChangeArrowheads="1"/>
          </p:cNvSpPr>
          <p:nvPr/>
        </p:nvSpPr>
        <p:spPr bwMode="auto">
          <a:xfrm>
            <a:off x="3775075" y="6415088"/>
            <a:ext cx="1593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lgn="l"/>
            <a:r>
              <a:rPr lang="en-US" sz="1800" b="0" i="1">
                <a:latin typeface="Arial" charset="0"/>
              </a:rPr>
              <a:t>Courtesy Intel</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Footer Placeholder 2"/>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4608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56211583-14F1-B646-B89C-2B7EBD56463F}" type="slidenum">
              <a:rPr lang="en-US" sz="1400" b="0"/>
              <a:pPr/>
              <a:t>29</a:t>
            </a:fld>
            <a:endParaRPr lang="en-US" sz="1400" b="0"/>
          </a:p>
        </p:txBody>
      </p:sp>
      <p:sp>
        <p:nvSpPr>
          <p:cNvPr id="46083" name="Rectangle 2"/>
          <p:cNvSpPr>
            <a:spLocks noGrp="1" noChangeArrowheads="1"/>
          </p:cNvSpPr>
          <p:nvPr>
            <p:ph type="title"/>
          </p:nvPr>
        </p:nvSpPr>
        <p:spPr>
          <a:xfrm>
            <a:off x="762000" y="266700"/>
            <a:ext cx="7772400" cy="685800"/>
          </a:xfrm>
        </p:spPr>
        <p:txBody>
          <a:bodyPr/>
          <a:lstStyle/>
          <a:p>
            <a:r>
              <a:rPr lang="en-US" sz="2800">
                <a:latin typeface="Arial Narrow" charset="0"/>
              </a:rPr>
              <a:t>Standard Cell - Example</a:t>
            </a:r>
          </a:p>
        </p:txBody>
      </p:sp>
      <p:sp>
        <p:nvSpPr>
          <p:cNvPr id="46084" name="Text Box 3"/>
          <p:cNvSpPr txBox="1">
            <a:spLocks noChangeArrowheads="1"/>
          </p:cNvSpPr>
          <p:nvPr/>
        </p:nvSpPr>
        <p:spPr bwMode="auto">
          <a:xfrm>
            <a:off x="4708525" y="4379913"/>
            <a:ext cx="292735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lgn="l"/>
            <a:r>
              <a:rPr lang="en-US" sz="1800" b="0">
                <a:solidFill>
                  <a:srgbClr val="000082"/>
                </a:solidFill>
                <a:latin typeface="Arial" charset="0"/>
              </a:rPr>
              <a:t>3-input NAND cell</a:t>
            </a:r>
          </a:p>
          <a:p>
            <a:pPr algn="l"/>
            <a:r>
              <a:rPr lang="en-US" sz="1800" b="0">
                <a:solidFill>
                  <a:srgbClr val="000082"/>
                </a:solidFill>
                <a:latin typeface="Arial" charset="0"/>
              </a:rPr>
              <a:t>(from ST Microelectronics):</a:t>
            </a:r>
          </a:p>
          <a:p>
            <a:pPr algn="l"/>
            <a:r>
              <a:rPr lang="en-US" sz="1800" b="0">
                <a:solidFill>
                  <a:srgbClr val="000082"/>
                </a:solidFill>
                <a:latin typeface="Arial" charset="0"/>
              </a:rPr>
              <a:t>C = Load capacitance</a:t>
            </a:r>
          </a:p>
          <a:p>
            <a:pPr algn="l"/>
            <a:r>
              <a:rPr lang="en-US" sz="1800" b="0">
                <a:solidFill>
                  <a:srgbClr val="000082"/>
                </a:solidFill>
                <a:latin typeface="Arial" charset="0"/>
              </a:rPr>
              <a:t>T = input rise/fall time</a:t>
            </a:r>
          </a:p>
        </p:txBody>
      </p:sp>
      <p:pic>
        <p:nvPicPr>
          <p:cNvPr id="46085" name="Picture 4" descr="nd3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95400"/>
            <a:ext cx="2659063" cy="461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6" name="Picture 5"/>
          <p:cNvPicPr>
            <a:picLocks noChangeAspect="1" noChangeArrowheads="1"/>
          </p:cNvPicPr>
          <p:nvPr/>
        </p:nvPicPr>
        <p:blipFill>
          <a:blip r:embed="rId4">
            <a:extLst>
              <a:ext uri="{28A0092B-C50C-407E-A947-70E740481C1C}">
                <a14:useLocalDpi xmlns:a14="http://schemas.microsoft.com/office/drawing/2010/main" val="0"/>
              </a:ext>
            </a:extLst>
          </a:blip>
          <a:srcRect l="5624" t="23438" r="3751" b="20313"/>
          <a:stretch>
            <a:fillRect/>
          </a:stretch>
        </p:blipFill>
        <p:spPr bwMode="auto">
          <a:xfrm>
            <a:off x="4343400" y="1676400"/>
            <a:ext cx="4267200" cy="211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19458"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3A26B508-0CB6-2941-A797-95B77CDC8646}" type="slidenum">
              <a:rPr lang="en-US" sz="1400" b="0"/>
              <a:pPr/>
              <a:t>3</a:t>
            </a:fld>
            <a:endParaRPr lang="en-US" sz="1400" b="0"/>
          </a:p>
        </p:txBody>
      </p:sp>
      <p:sp>
        <p:nvSpPr>
          <p:cNvPr id="19459" name="Rectangle 2"/>
          <p:cNvSpPr>
            <a:spLocks noGrp="1" noChangeArrowheads="1"/>
          </p:cNvSpPr>
          <p:nvPr>
            <p:ph type="title"/>
          </p:nvPr>
        </p:nvSpPr>
        <p:spPr/>
        <p:txBody>
          <a:bodyPr/>
          <a:lstStyle/>
          <a:p>
            <a:r>
              <a:rPr lang="en-US">
                <a:latin typeface="Arial Narrow" charset="0"/>
              </a:rPr>
              <a:t>Module 1</a:t>
            </a:r>
          </a:p>
        </p:txBody>
      </p:sp>
      <p:sp>
        <p:nvSpPr>
          <p:cNvPr id="19460" name="Rectangle 3"/>
          <p:cNvSpPr>
            <a:spLocks noGrp="1" noChangeArrowheads="1"/>
          </p:cNvSpPr>
          <p:nvPr>
            <p:ph type="body" idx="1"/>
          </p:nvPr>
        </p:nvSpPr>
        <p:spPr/>
        <p:txBody>
          <a:bodyPr/>
          <a:lstStyle/>
          <a:p>
            <a:r>
              <a:rPr lang="en-US">
                <a:latin typeface="Arial Narrow" charset="0"/>
              </a:rPr>
              <a:t>Objective</a:t>
            </a:r>
          </a:p>
          <a:p>
            <a:pPr lvl="1"/>
            <a:r>
              <a:rPr lang="en-US">
                <a:latin typeface="Arial Narrow" charset="0"/>
                <a:ea typeface="ＭＳ Ｐゴシック" charset="0"/>
              </a:rPr>
              <a:t>Electronic systems and their requirements</a:t>
            </a:r>
          </a:p>
          <a:p>
            <a:pPr lvl="1"/>
            <a:r>
              <a:rPr lang="en-US">
                <a:latin typeface="Arial Narrow" charset="0"/>
                <a:ea typeface="ＭＳ Ｐゴシック" charset="0"/>
              </a:rPr>
              <a:t>Integrated circuits</a:t>
            </a:r>
          </a:p>
          <a:p>
            <a:pPr lvl="1"/>
            <a:r>
              <a:rPr lang="en-US">
                <a:latin typeface="Arial Narrow" charset="0"/>
                <a:ea typeface="ＭＳ Ｐゴシック" charset="0"/>
              </a:rPr>
              <a:t>Design styles</a:t>
            </a:r>
          </a:p>
          <a:p>
            <a:pPr lvl="1">
              <a:buFont typeface="Monotype Sorts" charset="0"/>
              <a:buNone/>
            </a:pPr>
            <a:endParaRPr lang="en-US">
              <a:latin typeface="Arial Narrow" charset="0"/>
              <a:ea typeface="ＭＳ Ｐゴシック" charset="0"/>
            </a:endParaRPr>
          </a:p>
        </p:txBody>
      </p:sp>
    </p:spTree>
    <p:extLst>
      <p:ext uri="{BB962C8B-B14F-4D97-AF65-F5344CB8AC3E}">
        <p14:creationId xmlns:p14="http://schemas.microsoft.com/office/powerpoint/2010/main" val="266459858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48130"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993B4A3E-7F56-FA41-ADBE-13CF18E2C2DA}" type="slidenum">
              <a:rPr lang="en-US" sz="1400" b="0"/>
              <a:pPr/>
              <a:t>30</a:t>
            </a:fld>
            <a:endParaRPr lang="en-US" sz="1400" b="0"/>
          </a:p>
        </p:txBody>
      </p:sp>
      <p:sp>
        <p:nvSpPr>
          <p:cNvPr id="48131" name="Rectangle 2"/>
          <p:cNvSpPr>
            <a:spLocks noGrp="1" noChangeArrowheads="1"/>
          </p:cNvSpPr>
          <p:nvPr>
            <p:ph type="title"/>
          </p:nvPr>
        </p:nvSpPr>
        <p:spPr>
          <a:xfrm>
            <a:off x="533400" y="228600"/>
            <a:ext cx="7772400" cy="685800"/>
          </a:xfrm>
        </p:spPr>
        <p:txBody>
          <a:bodyPr/>
          <a:lstStyle/>
          <a:p>
            <a:r>
              <a:rPr lang="en-US" sz="2800">
                <a:latin typeface="Arial Narrow" charset="0"/>
              </a:rPr>
              <a:t>Cell-based Design (or standard cells)</a:t>
            </a:r>
            <a:endParaRPr lang="en-US">
              <a:latin typeface="Arial Narrow" charset="0"/>
            </a:endParaRPr>
          </a:p>
        </p:txBody>
      </p:sp>
      <p:sp>
        <p:nvSpPr>
          <p:cNvPr id="48132" name="Text Box 3"/>
          <p:cNvSpPr txBox="1">
            <a:spLocks noChangeArrowheads="1"/>
          </p:cNvSpPr>
          <p:nvPr/>
        </p:nvSpPr>
        <p:spPr bwMode="auto">
          <a:xfrm>
            <a:off x="6400800" y="4114800"/>
            <a:ext cx="2225675" cy="131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lgn="l"/>
            <a:r>
              <a:rPr lang="en-US" sz="1600" b="0">
                <a:solidFill>
                  <a:srgbClr val="000082"/>
                </a:solidFill>
                <a:latin typeface="Arial" charset="0"/>
              </a:rPr>
              <a:t>Routing channel </a:t>
            </a:r>
          </a:p>
          <a:p>
            <a:pPr algn="l"/>
            <a:r>
              <a:rPr lang="en-US" sz="1600" b="0">
                <a:solidFill>
                  <a:srgbClr val="000082"/>
                </a:solidFill>
                <a:latin typeface="Arial" charset="0"/>
              </a:rPr>
              <a:t>requirements are</a:t>
            </a:r>
          </a:p>
          <a:p>
            <a:pPr algn="l"/>
            <a:r>
              <a:rPr lang="en-US" sz="1600" b="0">
                <a:solidFill>
                  <a:srgbClr val="000082"/>
                </a:solidFill>
                <a:latin typeface="Arial" charset="0"/>
              </a:rPr>
              <a:t>reduced by presence</a:t>
            </a:r>
          </a:p>
          <a:p>
            <a:pPr algn="l"/>
            <a:r>
              <a:rPr lang="en-US" sz="1600" b="0">
                <a:solidFill>
                  <a:srgbClr val="000082"/>
                </a:solidFill>
                <a:latin typeface="Arial" charset="0"/>
              </a:rPr>
              <a:t>of more interconnect</a:t>
            </a:r>
          </a:p>
          <a:p>
            <a:pPr algn="l"/>
            <a:r>
              <a:rPr lang="en-US" sz="1600" b="0">
                <a:solidFill>
                  <a:srgbClr val="000082"/>
                </a:solidFill>
                <a:latin typeface="Arial" charset="0"/>
              </a:rPr>
              <a:t>layers</a:t>
            </a:r>
            <a:endParaRPr lang="en-US" sz="1800" b="0">
              <a:solidFill>
                <a:srgbClr val="000082"/>
              </a:solidFill>
              <a:latin typeface="Arial" charset="0"/>
            </a:endParaRPr>
          </a:p>
        </p:txBody>
      </p:sp>
      <p:pic>
        <p:nvPicPr>
          <p:cNvPr id="4813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187450"/>
            <a:ext cx="8270875" cy="470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50178"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F1DB86B0-BF90-6D48-9821-CD2EF35F6125}" type="slidenum">
              <a:rPr lang="en-US" sz="1400" b="0"/>
              <a:pPr/>
              <a:t>31</a:t>
            </a:fld>
            <a:endParaRPr lang="en-US" sz="1400" b="0"/>
          </a:p>
        </p:txBody>
      </p:sp>
      <p:sp>
        <p:nvSpPr>
          <p:cNvPr id="50179" name="Rectangle 2"/>
          <p:cNvSpPr>
            <a:spLocks noGrp="1" noChangeArrowheads="1"/>
          </p:cNvSpPr>
          <p:nvPr>
            <p:ph type="title"/>
          </p:nvPr>
        </p:nvSpPr>
        <p:spPr>
          <a:xfrm>
            <a:off x="241300" y="339725"/>
            <a:ext cx="8699500" cy="412750"/>
          </a:xfrm>
        </p:spPr>
        <p:txBody>
          <a:bodyPr/>
          <a:lstStyle/>
          <a:p>
            <a:r>
              <a:rPr lang="en-US" sz="2800">
                <a:latin typeface="Arial Narrow" charset="0"/>
              </a:rPr>
              <a:t>Standard Cell – The New Generation</a:t>
            </a:r>
          </a:p>
        </p:txBody>
      </p:sp>
      <p:pic>
        <p:nvPicPr>
          <p:cNvPr id="50180" name="Picture 3" descr="Fig8_8bcolo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1524000"/>
            <a:ext cx="5232400" cy="4114800"/>
          </a:xfrm>
        </p:spPr>
      </p:pic>
      <p:sp>
        <p:nvSpPr>
          <p:cNvPr id="50181" name="Text Box 4"/>
          <p:cNvSpPr txBox="1">
            <a:spLocks noChangeArrowheads="1"/>
          </p:cNvSpPr>
          <p:nvPr/>
        </p:nvSpPr>
        <p:spPr bwMode="auto">
          <a:xfrm>
            <a:off x="6172200" y="2286000"/>
            <a:ext cx="2741613"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lgn="l"/>
            <a:r>
              <a:rPr lang="en-US" b="0" i="1">
                <a:solidFill>
                  <a:srgbClr val="315263"/>
                </a:solidFill>
                <a:latin typeface="Arial" charset="0"/>
              </a:rPr>
              <a:t>Cell-structure</a:t>
            </a:r>
          </a:p>
          <a:p>
            <a:pPr algn="l"/>
            <a:r>
              <a:rPr lang="en-US" b="0" i="1">
                <a:solidFill>
                  <a:srgbClr val="315263"/>
                </a:solidFill>
                <a:latin typeface="Arial" charset="0"/>
              </a:rPr>
              <a:t>hidden under</a:t>
            </a:r>
            <a:br>
              <a:rPr lang="en-US" b="0" i="1">
                <a:solidFill>
                  <a:srgbClr val="315263"/>
                </a:solidFill>
                <a:latin typeface="Arial" charset="0"/>
              </a:rPr>
            </a:br>
            <a:r>
              <a:rPr lang="en-US" b="0" i="1">
                <a:solidFill>
                  <a:srgbClr val="315263"/>
                </a:solidFill>
                <a:latin typeface="Arial" charset="0"/>
              </a:rPr>
              <a:t>interconnect layers</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Footer Placeholder 5"/>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52226" name="Slide Number Placeholder 6"/>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0CD9C7EF-EB1B-A94C-9056-C0074B2F334A}" type="slidenum">
              <a:rPr lang="en-US" sz="1400" b="0"/>
              <a:pPr/>
              <a:t>32</a:t>
            </a:fld>
            <a:endParaRPr lang="en-US" sz="1400" b="0"/>
          </a:p>
        </p:txBody>
      </p:sp>
      <p:sp>
        <p:nvSpPr>
          <p:cNvPr id="52227" name="Rectangle 2"/>
          <p:cNvSpPr>
            <a:spLocks noGrp="1" noChangeArrowheads="1"/>
          </p:cNvSpPr>
          <p:nvPr>
            <p:ph type="title"/>
          </p:nvPr>
        </p:nvSpPr>
        <p:spPr/>
        <p:txBody>
          <a:bodyPr/>
          <a:lstStyle/>
          <a:p>
            <a:r>
              <a:rPr lang="ja-JP" altLang="en-US">
                <a:latin typeface="Arial Narrow" charset="0"/>
              </a:rPr>
              <a:t>“</a:t>
            </a:r>
            <a:r>
              <a:rPr lang="en-US" altLang="ja-JP">
                <a:latin typeface="Arial Narrow" charset="0"/>
              </a:rPr>
              <a:t>Soft</a:t>
            </a:r>
            <a:r>
              <a:rPr lang="ja-JP" altLang="en-US">
                <a:latin typeface="Arial Narrow" charset="0"/>
              </a:rPr>
              <a:t>”</a:t>
            </a:r>
            <a:r>
              <a:rPr lang="en-US" altLang="ja-JP">
                <a:latin typeface="Arial Narrow" charset="0"/>
              </a:rPr>
              <a:t> MacroModules</a:t>
            </a:r>
            <a:endParaRPr lang="en-US">
              <a:latin typeface="Arial Narrow" charset="0"/>
            </a:endParaRPr>
          </a:p>
        </p:txBody>
      </p:sp>
      <p:pic>
        <p:nvPicPr>
          <p:cNvPr id="52228" name="Picture 3" descr="Fig8_14acolo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0" y="1931988"/>
            <a:ext cx="3810000" cy="3754437"/>
          </a:xfrm>
        </p:spPr>
      </p:pic>
      <p:pic>
        <p:nvPicPr>
          <p:cNvPr id="52229" name="Picture 4" descr="Fig8_14bcolo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800600" y="3698875"/>
            <a:ext cx="3810000" cy="1939925"/>
          </a:xfrm>
        </p:spPr>
      </p:pic>
      <p:sp>
        <p:nvSpPr>
          <p:cNvPr id="52230" name="Text Box 5"/>
          <p:cNvSpPr txBox="1">
            <a:spLocks noChangeArrowheads="1"/>
          </p:cNvSpPr>
          <p:nvPr/>
        </p:nvSpPr>
        <p:spPr bwMode="auto">
          <a:xfrm>
            <a:off x="3352800" y="6384925"/>
            <a:ext cx="31623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lgn="l"/>
            <a:r>
              <a:rPr lang="en-US" sz="2000" b="0" i="1">
                <a:latin typeface="Arial" charset="0"/>
              </a:rPr>
              <a:t>Synopsys DesignCompiler</a:t>
            </a:r>
          </a:p>
        </p:txBody>
      </p:sp>
      <p:pic>
        <p:nvPicPr>
          <p:cNvPr id="52231" name="Picture 6"/>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648200" y="2057400"/>
            <a:ext cx="4267200" cy="1117600"/>
          </a:xfrm>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Footer Placeholder 2"/>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54274"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51057257-4FE9-F14B-8470-71A49346F1D6}" type="slidenum">
              <a:rPr lang="en-US" sz="1400" b="0"/>
              <a:pPr/>
              <a:t>33</a:t>
            </a:fld>
            <a:endParaRPr lang="en-US" sz="1400" b="0"/>
          </a:p>
        </p:txBody>
      </p:sp>
      <p:sp>
        <p:nvSpPr>
          <p:cNvPr id="54275" name="Rectangle 2"/>
          <p:cNvSpPr>
            <a:spLocks noGrp="1" noChangeArrowheads="1"/>
          </p:cNvSpPr>
          <p:nvPr>
            <p:ph type="title"/>
          </p:nvPr>
        </p:nvSpPr>
        <p:spPr>
          <a:xfrm>
            <a:off x="241300" y="295275"/>
            <a:ext cx="8699500" cy="457200"/>
          </a:xfrm>
        </p:spPr>
        <p:txBody>
          <a:bodyPr/>
          <a:lstStyle/>
          <a:p>
            <a:r>
              <a:rPr lang="en-US">
                <a:latin typeface="Arial Narrow" charset="0"/>
              </a:rPr>
              <a:t>Gate Array — Sea-of-gates</a:t>
            </a:r>
          </a:p>
        </p:txBody>
      </p:sp>
      <p:pic>
        <p:nvPicPr>
          <p:cNvPr id="542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2514600"/>
            <a:ext cx="4127500" cy="288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42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057400"/>
            <a:ext cx="2208213" cy="179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427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4114800"/>
            <a:ext cx="1739900" cy="189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4279" name="Text Box 6"/>
          <p:cNvSpPr txBox="1">
            <a:spLocks noChangeArrowheads="1"/>
          </p:cNvSpPr>
          <p:nvPr/>
        </p:nvSpPr>
        <p:spPr bwMode="auto">
          <a:xfrm>
            <a:off x="7527925" y="2779713"/>
            <a:ext cx="14668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lgn="l"/>
            <a:r>
              <a:rPr lang="en-US" sz="1800" b="0">
                <a:solidFill>
                  <a:srgbClr val="000082"/>
                </a:solidFill>
                <a:latin typeface="Arial" charset="0"/>
              </a:rPr>
              <a:t>Uncommited</a:t>
            </a:r>
          </a:p>
          <a:p>
            <a:pPr algn="l"/>
            <a:r>
              <a:rPr lang="en-US" sz="1800" b="0">
                <a:solidFill>
                  <a:srgbClr val="000082"/>
                </a:solidFill>
                <a:latin typeface="Arial" charset="0"/>
              </a:rPr>
              <a:t>Cell</a:t>
            </a:r>
          </a:p>
        </p:txBody>
      </p:sp>
      <p:sp>
        <p:nvSpPr>
          <p:cNvPr id="54280" name="Text Box 7"/>
          <p:cNvSpPr txBox="1">
            <a:spLocks noChangeArrowheads="1"/>
          </p:cNvSpPr>
          <p:nvPr/>
        </p:nvSpPr>
        <p:spPr bwMode="auto">
          <a:xfrm>
            <a:off x="7451725" y="4760913"/>
            <a:ext cx="1606550"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lgn="l"/>
            <a:r>
              <a:rPr lang="en-US" sz="1800" b="0">
                <a:solidFill>
                  <a:srgbClr val="000082"/>
                </a:solidFill>
                <a:latin typeface="Arial" charset="0"/>
              </a:rPr>
              <a:t>Committed</a:t>
            </a:r>
          </a:p>
          <a:p>
            <a:pPr algn="l"/>
            <a:r>
              <a:rPr lang="en-US" sz="1800" b="0">
                <a:solidFill>
                  <a:srgbClr val="000082"/>
                </a:solidFill>
                <a:latin typeface="Arial" charset="0"/>
              </a:rPr>
              <a:t>Cell</a:t>
            </a:r>
            <a:br>
              <a:rPr lang="en-US" sz="1800" b="0">
                <a:solidFill>
                  <a:srgbClr val="000082"/>
                </a:solidFill>
                <a:latin typeface="Arial" charset="0"/>
              </a:rPr>
            </a:br>
            <a:r>
              <a:rPr lang="en-US" sz="1800" b="0">
                <a:solidFill>
                  <a:srgbClr val="000082"/>
                </a:solidFill>
                <a:latin typeface="Arial" charset="0"/>
              </a:rPr>
              <a:t>(4-input NOR)</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Footer Placeholder 2"/>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5632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FBF079B7-2AE4-BD4E-A643-65315A7F2F25}" type="slidenum">
              <a:rPr lang="en-US" sz="1400" b="0"/>
              <a:pPr/>
              <a:t>34</a:t>
            </a:fld>
            <a:endParaRPr lang="en-US" sz="1400" b="0"/>
          </a:p>
        </p:txBody>
      </p:sp>
      <p:sp>
        <p:nvSpPr>
          <p:cNvPr id="56323" name="Rectangle 2"/>
          <p:cNvSpPr>
            <a:spLocks noGrp="1" noChangeArrowheads="1"/>
          </p:cNvSpPr>
          <p:nvPr>
            <p:ph type="title"/>
          </p:nvPr>
        </p:nvSpPr>
        <p:spPr/>
        <p:txBody>
          <a:bodyPr/>
          <a:lstStyle/>
          <a:p>
            <a:r>
              <a:rPr lang="en-US" sz="2800">
                <a:latin typeface="Arial Narrow" charset="0"/>
              </a:rPr>
              <a:t>Field-Programmable Gate Arrays</a:t>
            </a:r>
            <a:br>
              <a:rPr lang="en-US" sz="2800">
                <a:latin typeface="Arial Narrow" charset="0"/>
              </a:rPr>
            </a:br>
            <a:r>
              <a:rPr lang="en-US" sz="2800">
                <a:latin typeface="Arial Narrow" charset="0"/>
              </a:rPr>
              <a:t>Fuse-based</a:t>
            </a:r>
          </a:p>
        </p:txBody>
      </p:sp>
      <p:pic>
        <p:nvPicPr>
          <p:cNvPr id="56324" name="Picture 3"/>
          <p:cNvPicPr>
            <a:picLocks noChangeAspect="1" noChangeArrowheads="1"/>
          </p:cNvPicPr>
          <p:nvPr/>
        </p:nvPicPr>
        <p:blipFill>
          <a:blip r:embed="rId3">
            <a:extLst>
              <a:ext uri="{28A0092B-C50C-407E-A947-70E740481C1C}">
                <a14:useLocalDpi xmlns:a14="http://schemas.microsoft.com/office/drawing/2010/main" val="0"/>
              </a:ext>
            </a:extLst>
          </a:blip>
          <a:srcRect l="22862" t="45740"/>
          <a:stretch>
            <a:fillRect/>
          </a:stretch>
        </p:blipFill>
        <p:spPr bwMode="auto">
          <a:xfrm>
            <a:off x="228600" y="1600200"/>
            <a:ext cx="6427788" cy="461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56325" name="Text Box 4"/>
          <p:cNvSpPr txBox="1">
            <a:spLocks noChangeArrowheads="1"/>
          </p:cNvSpPr>
          <p:nvPr/>
        </p:nvSpPr>
        <p:spPr bwMode="auto">
          <a:xfrm>
            <a:off x="6858000" y="3062288"/>
            <a:ext cx="19383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lgn="l"/>
            <a:r>
              <a:rPr lang="en-US" sz="1800" b="0">
                <a:solidFill>
                  <a:srgbClr val="000082"/>
                </a:solidFill>
                <a:latin typeface="Arial" charset="0"/>
              </a:rPr>
              <a:t>Standard-cell like</a:t>
            </a:r>
          </a:p>
          <a:p>
            <a:pPr algn="l"/>
            <a:r>
              <a:rPr lang="en-US" sz="1800" b="0">
                <a:solidFill>
                  <a:srgbClr val="000082"/>
                </a:solidFill>
                <a:latin typeface="Arial" charset="0"/>
              </a:rPr>
              <a:t>floorplan</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58370"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B9E2DDC1-C749-D34A-B05F-BE70636D3DF5}" type="slidenum">
              <a:rPr lang="en-US" sz="1400" b="0"/>
              <a:pPr/>
              <a:t>35</a:t>
            </a:fld>
            <a:endParaRPr lang="en-US" sz="1400" b="0"/>
          </a:p>
        </p:txBody>
      </p:sp>
      <p:sp>
        <p:nvSpPr>
          <p:cNvPr id="58371" name="Rectangle 2"/>
          <p:cNvSpPr>
            <a:spLocks noGrp="1" noChangeArrowheads="1"/>
          </p:cNvSpPr>
          <p:nvPr>
            <p:ph type="title"/>
          </p:nvPr>
        </p:nvSpPr>
        <p:spPr>
          <a:xfrm>
            <a:off x="241300" y="295275"/>
            <a:ext cx="8699500" cy="411163"/>
          </a:xfrm>
        </p:spPr>
        <p:txBody>
          <a:bodyPr/>
          <a:lstStyle/>
          <a:p>
            <a:r>
              <a:rPr lang="en-US" sz="2800" dirty="0">
                <a:latin typeface="Arial Narrow" charset="0"/>
              </a:rPr>
              <a:t>Field Programmable Gate Arrays</a:t>
            </a:r>
            <a:br>
              <a:rPr lang="en-US" sz="2800" dirty="0">
                <a:latin typeface="Arial Narrow" charset="0"/>
              </a:rPr>
            </a:br>
            <a:r>
              <a:rPr lang="en-US" sz="2800" dirty="0">
                <a:latin typeface="Arial Narrow" charset="0"/>
              </a:rPr>
              <a:t>Xilinx LUT Architecture</a:t>
            </a:r>
          </a:p>
        </p:txBody>
      </p:sp>
      <p:sp>
        <p:nvSpPr>
          <p:cNvPr id="58437" name="Text Box 68"/>
          <p:cNvSpPr txBox="1">
            <a:spLocks noChangeArrowheads="1"/>
          </p:cNvSpPr>
          <p:nvPr/>
        </p:nvSpPr>
        <p:spPr bwMode="auto">
          <a:xfrm>
            <a:off x="3810000" y="6415088"/>
            <a:ext cx="1708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lgn="l"/>
            <a:r>
              <a:rPr lang="en-US" sz="1800" b="0">
                <a:latin typeface="Arial" charset="0"/>
              </a:rPr>
              <a:t>Courtesy Xilinx</a:t>
            </a:r>
          </a:p>
        </p:txBody>
      </p:sp>
      <p:pic>
        <p:nvPicPr>
          <p:cNvPr id="4" name="Picture 3" descr="Xilinx-L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167" y="1422399"/>
            <a:ext cx="6868254" cy="3810001"/>
          </a:xfrm>
          <a:prstGeom prst="rect">
            <a:avLst/>
          </a:prstGeom>
        </p:spPr>
      </p:pic>
      <p:pic>
        <p:nvPicPr>
          <p:cNvPr id="6" name="Picture 5" descr="fpg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36688"/>
            <a:ext cx="4429125" cy="3476625"/>
          </a:xfrm>
          <a:prstGeom prst="rect">
            <a:avLst/>
          </a:prstGeom>
        </p:spPr>
      </p:pic>
    </p:spTree>
    <p:extLst>
      <p:ext uri="{BB962C8B-B14F-4D97-AF65-F5344CB8AC3E}">
        <p14:creationId xmlns:p14="http://schemas.microsoft.com/office/powerpoint/2010/main" val="9147538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60418"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E308BDA2-99E6-3442-A84C-9F57B60CC7FE}" type="slidenum">
              <a:rPr lang="en-US" sz="1400" b="0"/>
              <a:pPr/>
              <a:t>36</a:t>
            </a:fld>
            <a:endParaRPr lang="en-US" sz="1400" b="0"/>
          </a:p>
        </p:txBody>
      </p:sp>
      <p:sp>
        <p:nvSpPr>
          <p:cNvPr id="60419" name="Rectangle 2"/>
          <p:cNvSpPr>
            <a:spLocks noGrp="1" noChangeArrowheads="1"/>
          </p:cNvSpPr>
          <p:nvPr>
            <p:ph type="title"/>
          </p:nvPr>
        </p:nvSpPr>
        <p:spPr>
          <a:xfrm>
            <a:off x="457200" y="304800"/>
            <a:ext cx="8458200" cy="609600"/>
          </a:xfrm>
        </p:spPr>
        <p:txBody>
          <a:bodyPr/>
          <a:lstStyle/>
          <a:p>
            <a:r>
              <a:rPr lang="en-US" sz="2800">
                <a:latin typeface="Arial Narrow" charset="0"/>
              </a:rPr>
              <a:t>Heterogeneous Programmable Platforms</a:t>
            </a:r>
          </a:p>
        </p:txBody>
      </p:sp>
      <p:pic>
        <p:nvPicPr>
          <p:cNvPr id="60420" name="Picture 3" descr="Fig8_45a_colo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38200" y="1600200"/>
            <a:ext cx="5029200" cy="4014788"/>
          </a:xfrm>
          <a:noFill/>
          <a:ln>
            <a:solidFill>
              <a:srgbClr val="EAEAEA"/>
            </a:solidFill>
            <a:miter lim="800000"/>
            <a:headEnd/>
            <a:tailEnd/>
          </a:ln>
        </p:spPr>
      </p:pic>
      <p:sp>
        <p:nvSpPr>
          <p:cNvPr id="60421" name="Text Box 4"/>
          <p:cNvSpPr txBox="1">
            <a:spLocks noChangeArrowheads="1"/>
          </p:cNvSpPr>
          <p:nvPr/>
        </p:nvSpPr>
        <p:spPr bwMode="auto">
          <a:xfrm>
            <a:off x="6248400" y="5105400"/>
            <a:ext cx="26066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lgn="l"/>
            <a:r>
              <a:rPr lang="en-US" b="0" i="1">
                <a:latin typeface="Arial" charset="0"/>
              </a:rPr>
              <a:t>Xilinx Virtex-II Pro</a:t>
            </a:r>
          </a:p>
        </p:txBody>
      </p:sp>
      <p:sp>
        <p:nvSpPr>
          <p:cNvPr id="60422" name="Text Box 5"/>
          <p:cNvSpPr txBox="1">
            <a:spLocks noChangeArrowheads="1"/>
          </p:cNvSpPr>
          <p:nvPr/>
        </p:nvSpPr>
        <p:spPr bwMode="auto">
          <a:xfrm>
            <a:off x="3759200" y="6411913"/>
            <a:ext cx="1879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lgn="l"/>
            <a:r>
              <a:rPr lang="en-US" sz="2000" b="0">
                <a:latin typeface="Arial" charset="0"/>
              </a:rPr>
              <a:t>Courtesy Xilinx</a:t>
            </a:r>
          </a:p>
        </p:txBody>
      </p:sp>
      <p:sp>
        <p:nvSpPr>
          <p:cNvPr id="60423" name="Line 6"/>
          <p:cNvSpPr>
            <a:spLocks noChangeShapeType="1"/>
          </p:cNvSpPr>
          <p:nvPr/>
        </p:nvSpPr>
        <p:spPr bwMode="auto">
          <a:xfrm flipH="1" flipV="1">
            <a:off x="4419600" y="5410200"/>
            <a:ext cx="609600" cy="609600"/>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0424" name="Text Box 7"/>
          <p:cNvSpPr txBox="1">
            <a:spLocks noChangeArrowheads="1"/>
          </p:cNvSpPr>
          <p:nvPr/>
        </p:nvSpPr>
        <p:spPr bwMode="auto">
          <a:xfrm>
            <a:off x="5089525" y="5802313"/>
            <a:ext cx="18907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lgn="l"/>
            <a:r>
              <a:rPr lang="en-US" sz="2000" b="0">
                <a:latin typeface="Arial" charset="0"/>
              </a:rPr>
              <a:t>High-speed I/O</a:t>
            </a:r>
          </a:p>
        </p:txBody>
      </p:sp>
      <p:sp>
        <p:nvSpPr>
          <p:cNvPr id="60425" name="Line 8"/>
          <p:cNvSpPr>
            <a:spLocks noChangeShapeType="1"/>
          </p:cNvSpPr>
          <p:nvPr/>
        </p:nvSpPr>
        <p:spPr bwMode="auto">
          <a:xfrm>
            <a:off x="1828800" y="2895600"/>
            <a:ext cx="762000" cy="533400"/>
          </a:xfrm>
          <a:prstGeom prst="line">
            <a:avLst/>
          </a:prstGeom>
          <a:noFill/>
          <a:ln w="127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0426" name="Text Box 9"/>
          <p:cNvSpPr txBox="1">
            <a:spLocks noChangeArrowheads="1"/>
          </p:cNvSpPr>
          <p:nvPr/>
        </p:nvSpPr>
        <p:spPr bwMode="auto">
          <a:xfrm>
            <a:off x="1066800" y="2528888"/>
            <a:ext cx="22669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lgn="l"/>
            <a:r>
              <a:rPr lang="en-US" sz="1800" b="0">
                <a:solidFill>
                  <a:schemeClr val="bg1"/>
                </a:solidFill>
                <a:latin typeface="Arial" charset="0"/>
              </a:rPr>
              <a:t>Embedded PowerPc</a:t>
            </a:r>
          </a:p>
        </p:txBody>
      </p:sp>
      <p:sp>
        <p:nvSpPr>
          <p:cNvPr id="60427" name="Text Box 10"/>
          <p:cNvSpPr txBox="1">
            <a:spLocks noChangeArrowheads="1"/>
          </p:cNvSpPr>
          <p:nvPr/>
        </p:nvSpPr>
        <p:spPr bwMode="auto">
          <a:xfrm>
            <a:off x="5927725" y="2220913"/>
            <a:ext cx="2597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lgn="l"/>
            <a:r>
              <a:rPr lang="en-US" sz="2000" b="0">
                <a:latin typeface="Arial" charset="0"/>
              </a:rPr>
              <a:t>Embedded memories</a:t>
            </a:r>
          </a:p>
        </p:txBody>
      </p:sp>
      <p:sp>
        <p:nvSpPr>
          <p:cNvPr id="60428" name="Text Box 11"/>
          <p:cNvSpPr txBox="1">
            <a:spLocks noChangeArrowheads="1"/>
          </p:cNvSpPr>
          <p:nvPr/>
        </p:nvSpPr>
        <p:spPr bwMode="auto">
          <a:xfrm>
            <a:off x="5943600" y="3733800"/>
            <a:ext cx="25574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lgn="l"/>
            <a:r>
              <a:rPr lang="en-US" sz="2000" b="0">
                <a:latin typeface="Arial" charset="0"/>
              </a:rPr>
              <a:t>Hardwired multipliers</a:t>
            </a:r>
          </a:p>
        </p:txBody>
      </p:sp>
      <p:sp>
        <p:nvSpPr>
          <p:cNvPr id="60429" name="Line 12"/>
          <p:cNvSpPr>
            <a:spLocks noChangeShapeType="1"/>
          </p:cNvSpPr>
          <p:nvPr/>
        </p:nvSpPr>
        <p:spPr bwMode="auto">
          <a:xfrm flipH="1">
            <a:off x="5029200" y="2438400"/>
            <a:ext cx="914400" cy="228600"/>
          </a:xfrm>
          <a:prstGeom prst="line">
            <a:avLst/>
          </a:prstGeom>
          <a:noFill/>
          <a:ln w="127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0430" name="Line 13"/>
          <p:cNvSpPr>
            <a:spLocks noChangeShapeType="1"/>
          </p:cNvSpPr>
          <p:nvPr/>
        </p:nvSpPr>
        <p:spPr bwMode="auto">
          <a:xfrm flipH="1" flipV="1">
            <a:off x="4419600" y="3657600"/>
            <a:ext cx="1524000" cy="228600"/>
          </a:xfrm>
          <a:prstGeom prst="line">
            <a:avLst/>
          </a:prstGeom>
          <a:noFill/>
          <a:ln w="127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0431" name="Text Box 14"/>
          <p:cNvSpPr txBox="1">
            <a:spLocks noChangeArrowheads="1"/>
          </p:cNvSpPr>
          <p:nvPr/>
        </p:nvSpPr>
        <p:spPr bwMode="auto">
          <a:xfrm>
            <a:off x="5562600" y="990600"/>
            <a:ext cx="16525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lgn="l"/>
            <a:r>
              <a:rPr lang="en-US" sz="2000" b="0">
                <a:latin typeface="Arial" charset="0"/>
              </a:rPr>
              <a:t>FPGA Fabric</a:t>
            </a:r>
          </a:p>
        </p:txBody>
      </p:sp>
      <p:sp>
        <p:nvSpPr>
          <p:cNvPr id="60432" name="Line 15"/>
          <p:cNvSpPr>
            <a:spLocks noChangeShapeType="1"/>
          </p:cNvSpPr>
          <p:nvPr/>
        </p:nvSpPr>
        <p:spPr bwMode="auto">
          <a:xfrm flipH="1">
            <a:off x="4724400" y="1219200"/>
            <a:ext cx="914400" cy="990600"/>
          </a:xfrm>
          <a:prstGeom prst="line">
            <a:avLst/>
          </a:prstGeom>
          <a:noFill/>
          <a:ln w="127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39938"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6B66BACA-2034-E845-AD9F-D9D7BBBDFEBC}" type="slidenum">
              <a:rPr lang="en-US" sz="1400" b="0"/>
              <a:pPr/>
              <a:t>37</a:t>
            </a:fld>
            <a:endParaRPr lang="en-US" sz="1400" b="0"/>
          </a:p>
        </p:txBody>
      </p:sp>
      <p:sp>
        <p:nvSpPr>
          <p:cNvPr id="39939" name="Rectangle 2"/>
          <p:cNvSpPr>
            <a:spLocks noGrp="1" noChangeArrowheads="1"/>
          </p:cNvSpPr>
          <p:nvPr>
            <p:ph type="title"/>
          </p:nvPr>
        </p:nvSpPr>
        <p:spPr>
          <a:xfrm>
            <a:off x="609600" y="158750"/>
            <a:ext cx="7772400" cy="762000"/>
          </a:xfrm>
        </p:spPr>
        <p:txBody>
          <a:bodyPr/>
          <a:lstStyle/>
          <a:p>
            <a:r>
              <a:rPr lang="en-US">
                <a:latin typeface="Arial Narrow" charset="0"/>
              </a:rPr>
              <a:t>Integrated Circuit Design Styles</a:t>
            </a:r>
          </a:p>
        </p:txBody>
      </p:sp>
      <p:grpSp>
        <p:nvGrpSpPr>
          <p:cNvPr id="39940" name="Group 3"/>
          <p:cNvGrpSpPr>
            <a:grpSpLocks noChangeAspect="1"/>
          </p:cNvGrpSpPr>
          <p:nvPr/>
        </p:nvGrpSpPr>
        <p:grpSpPr bwMode="auto">
          <a:xfrm>
            <a:off x="990600" y="1981200"/>
            <a:ext cx="7315200" cy="3211513"/>
            <a:chOff x="624" y="1248"/>
            <a:chExt cx="4608" cy="2023"/>
          </a:xfrm>
        </p:grpSpPr>
        <p:sp>
          <p:nvSpPr>
            <p:cNvPr id="39941" name="AutoShape 4"/>
            <p:cNvSpPr>
              <a:spLocks noChangeAspect="1" noChangeArrowheads="1" noTextEdit="1"/>
            </p:cNvSpPr>
            <p:nvPr/>
          </p:nvSpPr>
          <p:spPr bwMode="auto">
            <a:xfrm>
              <a:off x="624" y="1248"/>
              <a:ext cx="4608" cy="20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9942" name="Rectangle 5"/>
            <p:cNvSpPr>
              <a:spLocks noChangeArrowheads="1"/>
            </p:cNvSpPr>
            <p:nvPr/>
          </p:nvSpPr>
          <p:spPr bwMode="auto">
            <a:xfrm>
              <a:off x="2997" y="2830"/>
              <a:ext cx="1024" cy="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9943" name="Rectangle 6"/>
            <p:cNvSpPr>
              <a:spLocks noChangeArrowheads="1"/>
            </p:cNvSpPr>
            <p:nvPr/>
          </p:nvSpPr>
          <p:spPr bwMode="auto">
            <a:xfrm>
              <a:off x="2972" y="2805"/>
              <a:ext cx="1024" cy="433"/>
            </a:xfrm>
            <a:prstGeom prst="rect">
              <a:avLst/>
            </a:prstGeom>
            <a:solidFill>
              <a:srgbClr val="BFBFBF"/>
            </a:solidFill>
            <a:ln w="12700">
              <a:solidFill>
                <a:srgbClr val="000000"/>
              </a:solidFill>
              <a:miter lim="800000"/>
              <a:headEnd/>
              <a:tailEnd/>
            </a:ln>
          </p:spPr>
          <p:txBody>
            <a:bodyPr/>
            <a:lstStyle/>
            <a:p>
              <a:endParaRPr lang="en-US"/>
            </a:p>
          </p:txBody>
        </p:sp>
        <p:sp>
          <p:nvSpPr>
            <p:cNvPr id="39944" name="Rectangle 7"/>
            <p:cNvSpPr>
              <a:spLocks noChangeArrowheads="1"/>
            </p:cNvSpPr>
            <p:nvPr/>
          </p:nvSpPr>
          <p:spPr bwMode="auto">
            <a:xfrm>
              <a:off x="4195" y="2830"/>
              <a:ext cx="1025" cy="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9945" name="Rectangle 8"/>
            <p:cNvSpPr>
              <a:spLocks noChangeArrowheads="1"/>
            </p:cNvSpPr>
            <p:nvPr/>
          </p:nvSpPr>
          <p:spPr bwMode="auto">
            <a:xfrm>
              <a:off x="4171" y="2805"/>
              <a:ext cx="1024" cy="433"/>
            </a:xfrm>
            <a:prstGeom prst="rect">
              <a:avLst/>
            </a:prstGeom>
            <a:solidFill>
              <a:srgbClr val="BFBFBF"/>
            </a:solidFill>
            <a:ln w="12700">
              <a:solidFill>
                <a:srgbClr val="000000"/>
              </a:solidFill>
              <a:miter lim="800000"/>
              <a:headEnd/>
              <a:tailEnd/>
            </a:ln>
          </p:spPr>
          <p:txBody>
            <a:bodyPr/>
            <a:lstStyle/>
            <a:p>
              <a:endParaRPr lang="en-US"/>
            </a:p>
          </p:txBody>
        </p:sp>
        <p:sp>
          <p:nvSpPr>
            <p:cNvPr id="39946" name="Rectangle 9"/>
            <p:cNvSpPr>
              <a:spLocks noChangeArrowheads="1"/>
            </p:cNvSpPr>
            <p:nvPr/>
          </p:nvSpPr>
          <p:spPr bwMode="auto">
            <a:xfrm>
              <a:off x="1540" y="1290"/>
              <a:ext cx="2701" cy="26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9947" name="Rectangle 10"/>
            <p:cNvSpPr>
              <a:spLocks noChangeArrowheads="1"/>
            </p:cNvSpPr>
            <p:nvPr/>
          </p:nvSpPr>
          <p:spPr bwMode="auto">
            <a:xfrm>
              <a:off x="1511" y="1265"/>
              <a:ext cx="2705" cy="266"/>
            </a:xfrm>
            <a:prstGeom prst="rect">
              <a:avLst/>
            </a:prstGeom>
            <a:solidFill>
              <a:srgbClr val="BFBFBF"/>
            </a:solidFill>
            <a:ln w="12700">
              <a:solidFill>
                <a:srgbClr val="000000"/>
              </a:solidFill>
              <a:miter lim="800000"/>
              <a:headEnd/>
              <a:tailEnd/>
            </a:ln>
          </p:spPr>
          <p:txBody>
            <a:bodyPr/>
            <a:lstStyle/>
            <a:p>
              <a:endParaRPr lang="en-US"/>
            </a:p>
          </p:txBody>
        </p:sp>
        <p:sp>
          <p:nvSpPr>
            <p:cNvPr id="39948" name="Rectangle 11"/>
            <p:cNvSpPr>
              <a:spLocks noChangeArrowheads="1"/>
            </p:cNvSpPr>
            <p:nvPr/>
          </p:nvSpPr>
          <p:spPr bwMode="auto">
            <a:xfrm>
              <a:off x="1261" y="1806"/>
              <a:ext cx="1024" cy="26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9949" name="Rectangle 12"/>
            <p:cNvSpPr>
              <a:spLocks noChangeArrowheads="1"/>
            </p:cNvSpPr>
            <p:nvPr/>
          </p:nvSpPr>
          <p:spPr bwMode="auto">
            <a:xfrm>
              <a:off x="1236" y="1781"/>
              <a:ext cx="1024" cy="266"/>
            </a:xfrm>
            <a:prstGeom prst="rect">
              <a:avLst/>
            </a:prstGeom>
            <a:solidFill>
              <a:srgbClr val="BFBFBF"/>
            </a:solidFill>
            <a:ln w="12700">
              <a:solidFill>
                <a:srgbClr val="000000"/>
              </a:solidFill>
              <a:miter lim="800000"/>
              <a:headEnd/>
              <a:tailEnd/>
            </a:ln>
          </p:spPr>
          <p:txBody>
            <a:bodyPr/>
            <a:lstStyle/>
            <a:p>
              <a:endParaRPr lang="en-US"/>
            </a:p>
          </p:txBody>
        </p:sp>
        <p:sp>
          <p:nvSpPr>
            <p:cNvPr id="39950" name="Rectangle 13"/>
            <p:cNvSpPr>
              <a:spLocks noChangeArrowheads="1"/>
            </p:cNvSpPr>
            <p:nvPr/>
          </p:nvSpPr>
          <p:spPr bwMode="auto">
            <a:xfrm>
              <a:off x="1261" y="2318"/>
              <a:ext cx="1024" cy="26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9951" name="Rectangle 14"/>
            <p:cNvSpPr>
              <a:spLocks noChangeArrowheads="1"/>
            </p:cNvSpPr>
            <p:nvPr/>
          </p:nvSpPr>
          <p:spPr bwMode="auto">
            <a:xfrm>
              <a:off x="1236" y="2293"/>
              <a:ext cx="1024" cy="266"/>
            </a:xfrm>
            <a:prstGeom prst="rect">
              <a:avLst/>
            </a:prstGeom>
            <a:solidFill>
              <a:srgbClr val="BFBFBF"/>
            </a:solidFill>
            <a:ln w="12700">
              <a:solidFill>
                <a:srgbClr val="000000"/>
              </a:solidFill>
              <a:miter lim="800000"/>
              <a:headEnd/>
              <a:tailEnd/>
            </a:ln>
          </p:spPr>
          <p:txBody>
            <a:bodyPr/>
            <a:lstStyle/>
            <a:p>
              <a:endParaRPr lang="en-US"/>
            </a:p>
          </p:txBody>
        </p:sp>
        <p:sp>
          <p:nvSpPr>
            <p:cNvPr id="39952" name="Rectangle 15"/>
            <p:cNvSpPr>
              <a:spLocks noChangeArrowheads="1"/>
            </p:cNvSpPr>
            <p:nvPr/>
          </p:nvSpPr>
          <p:spPr bwMode="auto">
            <a:xfrm>
              <a:off x="670" y="2830"/>
              <a:ext cx="1024" cy="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9953" name="Rectangle 16"/>
            <p:cNvSpPr>
              <a:spLocks noChangeArrowheads="1"/>
            </p:cNvSpPr>
            <p:nvPr/>
          </p:nvSpPr>
          <p:spPr bwMode="auto">
            <a:xfrm>
              <a:off x="641" y="2805"/>
              <a:ext cx="1024" cy="433"/>
            </a:xfrm>
            <a:prstGeom prst="rect">
              <a:avLst/>
            </a:prstGeom>
            <a:solidFill>
              <a:srgbClr val="BFBFBF"/>
            </a:solidFill>
            <a:ln w="12700">
              <a:solidFill>
                <a:srgbClr val="000000"/>
              </a:solidFill>
              <a:miter lim="800000"/>
              <a:headEnd/>
              <a:tailEnd/>
            </a:ln>
          </p:spPr>
          <p:txBody>
            <a:bodyPr/>
            <a:lstStyle/>
            <a:p>
              <a:endParaRPr lang="en-US"/>
            </a:p>
          </p:txBody>
        </p:sp>
        <p:sp>
          <p:nvSpPr>
            <p:cNvPr id="39954" name="Rectangle 17"/>
            <p:cNvSpPr>
              <a:spLocks noChangeArrowheads="1"/>
            </p:cNvSpPr>
            <p:nvPr/>
          </p:nvSpPr>
          <p:spPr bwMode="auto">
            <a:xfrm>
              <a:off x="1869" y="2830"/>
              <a:ext cx="1024" cy="4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9955" name="Rectangle 18"/>
            <p:cNvSpPr>
              <a:spLocks noChangeArrowheads="1"/>
            </p:cNvSpPr>
            <p:nvPr/>
          </p:nvSpPr>
          <p:spPr bwMode="auto">
            <a:xfrm>
              <a:off x="1844" y="2805"/>
              <a:ext cx="1019" cy="433"/>
            </a:xfrm>
            <a:prstGeom prst="rect">
              <a:avLst/>
            </a:prstGeom>
            <a:solidFill>
              <a:srgbClr val="BFBFBF"/>
            </a:solidFill>
            <a:ln w="12700">
              <a:solidFill>
                <a:srgbClr val="000000"/>
              </a:solidFill>
              <a:miter lim="800000"/>
              <a:headEnd/>
              <a:tailEnd/>
            </a:ln>
          </p:spPr>
          <p:txBody>
            <a:bodyPr/>
            <a:lstStyle/>
            <a:p>
              <a:endParaRPr lang="en-US"/>
            </a:p>
          </p:txBody>
        </p:sp>
        <p:sp>
          <p:nvSpPr>
            <p:cNvPr id="39956" name="Rectangle 19"/>
            <p:cNvSpPr>
              <a:spLocks noChangeArrowheads="1"/>
            </p:cNvSpPr>
            <p:nvPr/>
          </p:nvSpPr>
          <p:spPr bwMode="auto">
            <a:xfrm>
              <a:off x="2435" y="1806"/>
              <a:ext cx="1024" cy="26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9957" name="Rectangle 20"/>
            <p:cNvSpPr>
              <a:spLocks noChangeArrowheads="1"/>
            </p:cNvSpPr>
            <p:nvPr/>
          </p:nvSpPr>
          <p:spPr bwMode="auto">
            <a:xfrm>
              <a:off x="2406" y="1781"/>
              <a:ext cx="1024" cy="266"/>
            </a:xfrm>
            <a:prstGeom prst="rect">
              <a:avLst/>
            </a:prstGeom>
            <a:solidFill>
              <a:srgbClr val="BFBFBF"/>
            </a:solidFill>
            <a:ln w="12700">
              <a:solidFill>
                <a:srgbClr val="000000"/>
              </a:solidFill>
              <a:miter lim="800000"/>
              <a:headEnd/>
              <a:tailEnd/>
            </a:ln>
          </p:spPr>
          <p:txBody>
            <a:bodyPr/>
            <a:lstStyle/>
            <a:p>
              <a:endParaRPr lang="en-US"/>
            </a:p>
          </p:txBody>
        </p:sp>
        <p:sp>
          <p:nvSpPr>
            <p:cNvPr id="39958" name="Rectangle 21"/>
            <p:cNvSpPr>
              <a:spLocks noChangeArrowheads="1"/>
            </p:cNvSpPr>
            <p:nvPr/>
          </p:nvSpPr>
          <p:spPr bwMode="auto">
            <a:xfrm>
              <a:off x="3584" y="2318"/>
              <a:ext cx="1024" cy="26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9959" name="Rectangle 22"/>
            <p:cNvSpPr>
              <a:spLocks noChangeArrowheads="1"/>
            </p:cNvSpPr>
            <p:nvPr/>
          </p:nvSpPr>
          <p:spPr bwMode="auto">
            <a:xfrm>
              <a:off x="3559" y="2293"/>
              <a:ext cx="1024" cy="266"/>
            </a:xfrm>
            <a:prstGeom prst="rect">
              <a:avLst/>
            </a:prstGeom>
            <a:solidFill>
              <a:srgbClr val="BFBFBF"/>
            </a:solidFill>
            <a:ln w="12700">
              <a:solidFill>
                <a:srgbClr val="000000"/>
              </a:solidFill>
              <a:miter lim="800000"/>
              <a:headEnd/>
              <a:tailEnd/>
            </a:ln>
          </p:spPr>
          <p:txBody>
            <a:bodyPr/>
            <a:lstStyle/>
            <a:p>
              <a:endParaRPr lang="en-US"/>
            </a:p>
          </p:txBody>
        </p:sp>
        <p:sp>
          <p:nvSpPr>
            <p:cNvPr id="39960" name="Rectangle 23"/>
            <p:cNvSpPr>
              <a:spLocks noChangeArrowheads="1"/>
            </p:cNvSpPr>
            <p:nvPr/>
          </p:nvSpPr>
          <p:spPr bwMode="auto">
            <a:xfrm>
              <a:off x="1523" y="1835"/>
              <a:ext cx="46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700" b="0">
                  <a:solidFill>
                    <a:srgbClr val="000000"/>
                  </a:solidFill>
                  <a:latin typeface="Arial" charset="0"/>
                </a:rPr>
                <a:t>Custom</a:t>
              </a:r>
              <a:endParaRPr lang="en-US" b="0" i="1">
                <a:latin typeface="Arial" charset="0"/>
              </a:endParaRPr>
            </a:p>
          </p:txBody>
        </p:sp>
        <p:sp>
          <p:nvSpPr>
            <p:cNvPr id="39961" name="Rectangle 24"/>
            <p:cNvSpPr>
              <a:spLocks noChangeArrowheads="1"/>
            </p:cNvSpPr>
            <p:nvPr/>
          </p:nvSpPr>
          <p:spPr bwMode="auto">
            <a:xfrm>
              <a:off x="730" y="2869"/>
              <a:ext cx="892"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700" b="0">
                  <a:solidFill>
                    <a:srgbClr val="000000"/>
                  </a:solidFill>
                  <a:latin typeface="Arial" charset="0"/>
                </a:rPr>
                <a:t>Standard Cells</a:t>
              </a:r>
              <a:endParaRPr lang="en-US" b="0" i="1">
                <a:latin typeface="Arial" charset="0"/>
              </a:endParaRPr>
            </a:p>
          </p:txBody>
        </p:sp>
        <p:sp>
          <p:nvSpPr>
            <p:cNvPr id="39962" name="Rectangle 25"/>
            <p:cNvSpPr>
              <a:spLocks noChangeArrowheads="1"/>
            </p:cNvSpPr>
            <p:nvPr/>
          </p:nvSpPr>
          <p:spPr bwMode="auto">
            <a:xfrm>
              <a:off x="708" y="3017"/>
              <a:ext cx="915"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700" b="0">
                  <a:solidFill>
                    <a:srgbClr val="000000"/>
                  </a:solidFill>
                  <a:latin typeface="Arial" charset="0"/>
                </a:rPr>
                <a:t>Compiled Cells</a:t>
              </a:r>
              <a:endParaRPr lang="en-US" b="0" i="1">
                <a:latin typeface="Arial" charset="0"/>
              </a:endParaRPr>
            </a:p>
          </p:txBody>
        </p:sp>
        <p:sp>
          <p:nvSpPr>
            <p:cNvPr id="39963" name="Rectangle 26"/>
            <p:cNvSpPr>
              <a:spLocks noChangeArrowheads="1"/>
            </p:cNvSpPr>
            <p:nvPr/>
          </p:nvSpPr>
          <p:spPr bwMode="auto">
            <a:xfrm>
              <a:off x="2002" y="2944"/>
              <a:ext cx="18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700" b="0">
                  <a:solidFill>
                    <a:srgbClr val="000000"/>
                  </a:solidFill>
                  <a:latin typeface="Arial" charset="0"/>
                </a:rPr>
                <a:t>Ma</a:t>
              </a:r>
              <a:endParaRPr lang="en-US" b="0" i="1">
                <a:latin typeface="Arial" charset="0"/>
              </a:endParaRPr>
            </a:p>
          </p:txBody>
        </p:sp>
        <p:sp>
          <p:nvSpPr>
            <p:cNvPr id="39964" name="Rectangle 27"/>
            <p:cNvSpPr>
              <a:spLocks noChangeArrowheads="1"/>
            </p:cNvSpPr>
            <p:nvPr/>
          </p:nvSpPr>
          <p:spPr bwMode="auto">
            <a:xfrm>
              <a:off x="2195" y="2944"/>
              <a:ext cx="529"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700" b="0">
                  <a:solidFill>
                    <a:srgbClr val="000000"/>
                  </a:solidFill>
                  <a:latin typeface="Arial" charset="0"/>
                </a:rPr>
                <a:t>cro Cells</a:t>
              </a:r>
              <a:endParaRPr lang="en-US" b="0" i="1">
                <a:latin typeface="Arial" charset="0"/>
              </a:endParaRPr>
            </a:p>
          </p:txBody>
        </p:sp>
        <p:sp>
          <p:nvSpPr>
            <p:cNvPr id="39965" name="Rectangle 28"/>
            <p:cNvSpPr>
              <a:spLocks noChangeArrowheads="1"/>
            </p:cNvSpPr>
            <p:nvPr/>
          </p:nvSpPr>
          <p:spPr bwMode="auto">
            <a:xfrm>
              <a:off x="1441" y="2346"/>
              <a:ext cx="650"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700" b="0">
                  <a:solidFill>
                    <a:srgbClr val="000000"/>
                  </a:solidFill>
                  <a:latin typeface="Arial" charset="0"/>
                </a:rPr>
                <a:t>Cell-based</a:t>
              </a:r>
              <a:endParaRPr lang="en-US" b="0" i="1">
                <a:latin typeface="Arial" charset="0"/>
              </a:endParaRPr>
            </a:p>
          </p:txBody>
        </p:sp>
        <p:sp>
          <p:nvSpPr>
            <p:cNvPr id="39966" name="Rectangle 29"/>
            <p:cNvSpPr>
              <a:spLocks noChangeArrowheads="1"/>
            </p:cNvSpPr>
            <p:nvPr/>
          </p:nvSpPr>
          <p:spPr bwMode="auto">
            <a:xfrm>
              <a:off x="3128" y="2869"/>
              <a:ext cx="733"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700" b="0">
                  <a:solidFill>
                    <a:srgbClr val="000000"/>
                  </a:solidFill>
                  <a:latin typeface="Arial" charset="0"/>
                </a:rPr>
                <a:t>Pre-diffused</a:t>
              </a:r>
              <a:endParaRPr lang="en-US" b="0" i="1">
                <a:latin typeface="Arial" charset="0"/>
              </a:endParaRPr>
            </a:p>
          </p:txBody>
        </p:sp>
        <p:sp>
          <p:nvSpPr>
            <p:cNvPr id="39967" name="Rectangle 30"/>
            <p:cNvSpPr>
              <a:spLocks noChangeArrowheads="1"/>
            </p:cNvSpPr>
            <p:nvPr/>
          </p:nvSpPr>
          <p:spPr bwMode="auto">
            <a:xfrm>
              <a:off x="3073" y="3017"/>
              <a:ext cx="816"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700" b="0">
                  <a:solidFill>
                    <a:srgbClr val="000000"/>
                  </a:solidFill>
                  <a:latin typeface="Arial" charset="0"/>
                </a:rPr>
                <a:t>(Gate Arrays)</a:t>
              </a:r>
              <a:endParaRPr lang="en-US" b="0" i="1">
                <a:latin typeface="Arial" charset="0"/>
              </a:endParaRPr>
            </a:p>
          </p:txBody>
        </p:sp>
        <p:sp>
          <p:nvSpPr>
            <p:cNvPr id="39968" name="Rectangle 31"/>
            <p:cNvSpPr>
              <a:spLocks noChangeArrowheads="1"/>
            </p:cNvSpPr>
            <p:nvPr/>
          </p:nvSpPr>
          <p:spPr bwMode="auto">
            <a:xfrm>
              <a:off x="4397" y="2869"/>
              <a:ext cx="582"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700" b="0">
                  <a:solidFill>
                    <a:srgbClr val="000000"/>
                  </a:solidFill>
                  <a:latin typeface="Arial" charset="0"/>
                </a:rPr>
                <a:t>Pre-wired</a:t>
              </a:r>
              <a:endParaRPr lang="en-US" b="0" i="1">
                <a:latin typeface="Arial" charset="0"/>
              </a:endParaRPr>
            </a:p>
          </p:txBody>
        </p:sp>
        <p:sp>
          <p:nvSpPr>
            <p:cNvPr id="39969" name="Rectangle 32"/>
            <p:cNvSpPr>
              <a:spLocks noChangeArrowheads="1"/>
            </p:cNvSpPr>
            <p:nvPr/>
          </p:nvSpPr>
          <p:spPr bwMode="auto">
            <a:xfrm>
              <a:off x="4393" y="3017"/>
              <a:ext cx="555"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700" b="0">
                  <a:solidFill>
                    <a:srgbClr val="000000"/>
                  </a:solidFill>
                  <a:latin typeface="Arial" charset="0"/>
                </a:rPr>
                <a:t>(FPGA's)</a:t>
              </a:r>
              <a:endParaRPr lang="en-US" b="0" i="1">
                <a:latin typeface="Arial" charset="0"/>
              </a:endParaRPr>
            </a:p>
          </p:txBody>
        </p:sp>
        <p:sp>
          <p:nvSpPr>
            <p:cNvPr id="39970" name="Rectangle 33"/>
            <p:cNvSpPr>
              <a:spLocks noChangeArrowheads="1"/>
            </p:cNvSpPr>
            <p:nvPr/>
          </p:nvSpPr>
          <p:spPr bwMode="auto">
            <a:xfrm>
              <a:off x="3707" y="2346"/>
              <a:ext cx="741"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700" b="0">
                  <a:solidFill>
                    <a:srgbClr val="000000"/>
                  </a:solidFill>
                  <a:latin typeface="Arial" charset="0"/>
                </a:rPr>
                <a:t>Array-based</a:t>
              </a:r>
              <a:endParaRPr lang="en-US" b="0" i="1">
                <a:latin typeface="Arial" charset="0"/>
              </a:endParaRPr>
            </a:p>
          </p:txBody>
        </p:sp>
        <p:sp>
          <p:nvSpPr>
            <p:cNvPr id="39971" name="Rectangle 34"/>
            <p:cNvSpPr>
              <a:spLocks noChangeArrowheads="1"/>
            </p:cNvSpPr>
            <p:nvPr/>
          </p:nvSpPr>
          <p:spPr bwMode="auto">
            <a:xfrm>
              <a:off x="2568" y="1835"/>
              <a:ext cx="748"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700" b="0">
                  <a:solidFill>
                    <a:srgbClr val="000000"/>
                  </a:solidFill>
                  <a:latin typeface="Arial" charset="0"/>
                </a:rPr>
                <a:t>Semicustom</a:t>
              </a:r>
              <a:endParaRPr lang="en-US" b="0" i="1">
                <a:latin typeface="Arial" charset="0"/>
              </a:endParaRPr>
            </a:p>
          </p:txBody>
        </p:sp>
        <p:sp>
          <p:nvSpPr>
            <p:cNvPr id="39972" name="Rectangle 35"/>
            <p:cNvSpPr>
              <a:spLocks noChangeArrowheads="1"/>
            </p:cNvSpPr>
            <p:nvPr/>
          </p:nvSpPr>
          <p:spPr bwMode="auto">
            <a:xfrm>
              <a:off x="1600" y="1320"/>
              <a:ext cx="2532" cy="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l"/>
              <a:r>
                <a:rPr lang="en-US" sz="1700" b="0">
                  <a:solidFill>
                    <a:srgbClr val="000000"/>
                  </a:solidFill>
                  <a:latin typeface="Arial" charset="0"/>
                </a:rPr>
                <a:t>Digital Circuit Implementation Approaches</a:t>
              </a:r>
              <a:endParaRPr lang="en-US" b="0" i="1">
                <a:latin typeface="Arial" charset="0"/>
              </a:endParaRPr>
            </a:p>
          </p:txBody>
        </p:sp>
        <p:sp>
          <p:nvSpPr>
            <p:cNvPr id="39973" name="Line 36"/>
            <p:cNvSpPr>
              <a:spLocks noChangeShapeType="1"/>
            </p:cNvSpPr>
            <p:nvPr/>
          </p:nvSpPr>
          <p:spPr bwMode="auto">
            <a:xfrm>
              <a:off x="2888" y="1556"/>
              <a:ext cx="1" cy="113"/>
            </a:xfrm>
            <a:prstGeom prst="line">
              <a:avLst/>
            </a:prstGeom>
            <a:noFill/>
            <a:ln w="1270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9974" name="Freeform 37"/>
            <p:cNvSpPr>
              <a:spLocks/>
            </p:cNvSpPr>
            <p:nvPr/>
          </p:nvSpPr>
          <p:spPr bwMode="auto">
            <a:xfrm>
              <a:off x="1748" y="1669"/>
              <a:ext cx="1203" cy="112"/>
            </a:xfrm>
            <a:custGeom>
              <a:avLst/>
              <a:gdLst>
                <a:gd name="T0" fmla="*/ 0 w 1203"/>
                <a:gd name="T1" fmla="*/ 112 h 112"/>
                <a:gd name="T2" fmla="*/ 0 w 1203"/>
                <a:gd name="T3" fmla="*/ 0 h 112"/>
                <a:gd name="T4" fmla="*/ 1203 w 1203"/>
                <a:gd name="T5" fmla="*/ 0 h 112"/>
                <a:gd name="T6" fmla="*/ 1203 w 1203"/>
                <a:gd name="T7" fmla="*/ 112 h 112"/>
                <a:gd name="T8" fmla="*/ 0 60000 65536"/>
                <a:gd name="T9" fmla="*/ 0 60000 65536"/>
                <a:gd name="T10" fmla="*/ 0 60000 65536"/>
                <a:gd name="T11" fmla="*/ 0 60000 65536"/>
                <a:gd name="T12" fmla="*/ 0 w 1203"/>
                <a:gd name="T13" fmla="*/ 0 h 112"/>
                <a:gd name="T14" fmla="*/ 1203 w 1203"/>
                <a:gd name="T15" fmla="*/ 112 h 112"/>
              </a:gdLst>
              <a:ahLst/>
              <a:cxnLst>
                <a:cxn ang="T8">
                  <a:pos x="T0" y="T1"/>
                </a:cxn>
                <a:cxn ang="T9">
                  <a:pos x="T2" y="T3"/>
                </a:cxn>
                <a:cxn ang="T10">
                  <a:pos x="T4" y="T5"/>
                </a:cxn>
                <a:cxn ang="T11">
                  <a:pos x="T6" y="T7"/>
                </a:cxn>
              </a:cxnLst>
              <a:rect l="T12" t="T13" r="T14" b="T15"/>
              <a:pathLst>
                <a:path w="1203" h="112">
                  <a:moveTo>
                    <a:pt x="0" y="112"/>
                  </a:moveTo>
                  <a:lnTo>
                    <a:pt x="0" y="0"/>
                  </a:lnTo>
                  <a:lnTo>
                    <a:pt x="1203" y="0"/>
                  </a:lnTo>
                  <a:lnTo>
                    <a:pt x="1203" y="112"/>
                  </a:lnTo>
                </a:path>
              </a:pathLst>
            </a:cu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9975" name="Line 38"/>
            <p:cNvSpPr>
              <a:spLocks noChangeShapeType="1"/>
            </p:cNvSpPr>
            <p:nvPr/>
          </p:nvSpPr>
          <p:spPr bwMode="auto">
            <a:xfrm flipV="1">
              <a:off x="2918" y="2072"/>
              <a:ext cx="1" cy="109"/>
            </a:xfrm>
            <a:prstGeom prst="line">
              <a:avLst/>
            </a:prstGeom>
            <a:noFill/>
            <a:ln w="1270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9976" name="Freeform 39"/>
            <p:cNvSpPr>
              <a:spLocks/>
            </p:cNvSpPr>
            <p:nvPr/>
          </p:nvSpPr>
          <p:spPr bwMode="auto">
            <a:xfrm>
              <a:off x="1752" y="2181"/>
              <a:ext cx="2331" cy="112"/>
            </a:xfrm>
            <a:custGeom>
              <a:avLst/>
              <a:gdLst>
                <a:gd name="T0" fmla="*/ 0 w 2331"/>
                <a:gd name="T1" fmla="*/ 112 h 112"/>
                <a:gd name="T2" fmla="*/ 0 w 2331"/>
                <a:gd name="T3" fmla="*/ 0 h 112"/>
                <a:gd name="T4" fmla="*/ 2331 w 2331"/>
                <a:gd name="T5" fmla="*/ 0 h 112"/>
                <a:gd name="T6" fmla="*/ 2331 w 2331"/>
                <a:gd name="T7" fmla="*/ 112 h 112"/>
                <a:gd name="T8" fmla="*/ 0 60000 65536"/>
                <a:gd name="T9" fmla="*/ 0 60000 65536"/>
                <a:gd name="T10" fmla="*/ 0 60000 65536"/>
                <a:gd name="T11" fmla="*/ 0 60000 65536"/>
                <a:gd name="T12" fmla="*/ 0 w 2331"/>
                <a:gd name="T13" fmla="*/ 0 h 112"/>
                <a:gd name="T14" fmla="*/ 2331 w 2331"/>
                <a:gd name="T15" fmla="*/ 112 h 112"/>
              </a:gdLst>
              <a:ahLst/>
              <a:cxnLst>
                <a:cxn ang="T8">
                  <a:pos x="T0" y="T1"/>
                </a:cxn>
                <a:cxn ang="T9">
                  <a:pos x="T2" y="T3"/>
                </a:cxn>
                <a:cxn ang="T10">
                  <a:pos x="T4" y="T5"/>
                </a:cxn>
                <a:cxn ang="T11">
                  <a:pos x="T6" y="T7"/>
                </a:cxn>
              </a:cxnLst>
              <a:rect l="T12" t="T13" r="T14" b="T15"/>
              <a:pathLst>
                <a:path w="2331" h="112">
                  <a:moveTo>
                    <a:pt x="0" y="112"/>
                  </a:moveTo>
                  <a:lnTo>
                    <a:pt x="0" y="0"/>
                  </a:lnTo>
                  <a:lnTo>
                    <a:pt x="2331" y="0"/>
                  </a:lnTo>
                  <a:lnTo>
                    <a:pt x="2331" y="112"/>
                  </a:lnTo>
                </a:path>
              </a:pathLst>
            </a:cu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9977" name="Line 40"/>
            <p:cNvSpPr>
              <a:spLocks noChangeShapeType="1"/>
            </p:cNvSpPr>
            <p:nvPr/>
          </p:nvSpPr>
          <p:spPr bwMode="auto">
            <a:xfrm flipV="1">
              <a:off x="1752" y="2584"/>
              <a:ext cx="1" cy="109"/>
            </a:xfrm>
            <a:prstGeom prst="line">
              <a:avLst/>
            </a:prstGeom>
            <a:noFill/>
            <a:ln w="1270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9978" name="Freeform 41"/>
            <p:cNvSpPr>
              <a:spLocks/>
            </p:cNvSpPr>
            <p:nvPr/>
          </p:nvSpPr>
          <p:spPr bwMode="auto">
            <a:xfrm>
              <a:off x="1153" y="2693"/>
              <a:ext cx="599" cy="112"/>
            </a:xfrm>
            <a:custGeom>
              <a:avLst/>
              <a:gdLst>
                <a:gd name="T0" fmla="*/ 0 w 599"/>
                <a:gd name="T1" fmla="*/ 112 h 112"/>
                <a:gd name="T2" fmla="*/ 0 w 599"/>
                <a:gd name="T3" fmla="*/ 0 h 112"/>
                <a:gd name="T4" fmla="*/ 599 w 599"/>
                <a:gd name="T5" fmla="*/ 0 h 112"/>
                <a:gd name="T6" fmla="*/ 0 60000 65536"/>
                <a:gd name="T7" fmla="*/ 0 60000 65536"/>
                <a:gd name="T8" fmla="*/ 0 60000 65536"/>
                <a:gd name="T9" fmla="*/ 0 w 599"/>
                <a:gd name="T10" fmla="*/ 0 h 112"/>
                <a:gd name="T11" fmla="*/ 599 w 599"/>
                <a:gd name="T12" fmla="*/ 112 h 112"/>
              </a:gdLst>
              <a:ahLst/>
              <a:cxnLst>
                <a:cxn ang="T6">
                  <a:pos x="T0" y="T1"/>
                </a:cxn>
                <a:cxn ang="T7">
                  <a:pos x="T2" y="T3"/>
                </a:cxn>
                <a:cxn ang="T8">
                  <a:pos x="T4" y="T5"/>
                </a:cxn>
              </a:cxnLst>
              <a:rect l="T9" t="T10" r="T11" b="T12"/>
              <a:pathLst>
                <a:path w="599" h="112">
                  <a:moveTo>
                    <a:pt x="0" y="112"/>
                  </a:moveTo>
                  <a:lnTo>
                    <a:pt x="0" y="0"/>
                  </a:lnTo>
                  <a:lnTo>
                    <a:pt x="599" y="0"/>
                  </a:lnTo>
                </a:path>
              </a:pathLst>
            </a:cu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9979" name="Freeform 42"/>
            <p:cNvSpPr>
              <a:spLocks/>
            </p:cNvSpPr>
            <p:nvPr/>
          </p:nvSpPr>
          <p:spPr bwMode="auto">
            <a:xfrm>
              <a:off x="1752" y="2693"/>
              <a:ext cx="599" cy="112"/>
            </a:xfrm>
            <a:custGeom>
              <a:avLst/>
              <a:gdLst>
                <a:gd name="T0" fmla="*/ 599 w 599"/>
                <a:gd name="T1" fmla="*/ 112 h 112"/>
                <a:gd name="T2" fmla="*/ 599 w 599"/>
                <a:gd name="T3" fmla="*/ 0 h 112"/>
                <a:gd name="T4" fmla="*/ 0 w 599"/>
                <a:gd name="T5" fmla="*/ 0 h 112"/>
                <a:gd name="T6" fmla="*/ 0 60000 65536"/>
                <a:gd name="T7" fmla="*/ 0 60000 65536"/>
                <a:gd name="T8" fmla="*/ 0 60000 65536"/>
                <a:gd name="T9" fmla="*/ 0 w 599"/>
                <a:gd name="T10" fmla="*/ 0 h 112"/>
                <a:gd name="T11" fmla="*/ 599 w 599"/>
                <a:gd name="T12" fmla="*/ 112 h 112"/>
              </a:gdLst>
              <a:ahLst/>
              <a:cxnLst>
                <a:cxn ang="T6">
                  <a:pos x="T0" y="T1"/>
                </a:cxn>
                <a:cxn ang="T7">
                  <a:pos x="T2" y="T3"/>
                </a:cxn>
                <a:cxn ang="T8">
                  <a:pos x="T4" y="T5"/>
                </a:cxn>
              </a:cxnLst>
              <a:rect l="T9" t="T10" r="T11" b="T12"/>
              <a:pathLst>
                <a:path w="599" h="112">
                  <a:moveTo>
                    <a:pt x="599" y="112"/>
                  </a:moveTo>
                  <a:lnTo>
                    <a:pt x="599" y="0"/>
                  </a:lnTo>
                  <a:lnTo>
                    <a:pt x="0" y="0"/>
                  </a:lnTo>
                </a:path>
              </a:pathLst>
            </a:cu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9980" name="Line 43"/>
            <p:cNvSpPr>
              <a:spLocks noChangeShapeType="1"/>
            </p:cNvSpPr>
            <p:nvPr/>
          </p:nvSpPr>
          <p:spPr bwMode="auto">
            <a:xfrm flipV="1">
              <a:off x="4083" y="2584"/>
              <a:ext cx="1" cy="109"/>
            </a:xfrm>
            <a:prstGeom prst="line">
              <a:avLst/>
            </a:prstGeom>
            <a:noFill/>
            <a:ln w="12700">
              <a:solidFill>
                <a:srgbClr val="0000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39981" name="Freeform 44"/>
            <p:cNvSpPr>
              <a:spLocks/>
            </p:cNvSpPr>
            <p:nvPr/>
          </p:nvSpPr>
          <p:spPr bwMode="auto">
            <a:xfrm>
              <a:off x="3484" y="2693"/>
              <a:ext cx="599" cy="112"/>
            </a:xfrm>
            <a:custGeom>
              <a:avLst/>
              <a:gdLst>
                <a:gd name="T0" fmla="*/ 0 w 599"/>
                <a:gd name="T1" fmla="*/ 112 h 112"/>
                <a:gd name="T2" fmla="*/ 0 w 599"/>
                <a:gd name="T3" fmla="*/ 0 h 112"/>
                <a:gd name="T4" fmla="*/ 599 w 599"/>
                <a:gd name="T5" fmla="*/ 0 h 112"/>
                <a:gd name="T6" fmla="*/ 0 60000 65536"/>
                <a:gd name="T7" fmla="*/ 0 60000 65536"/>
                <a:gd name="T8" fmla="*/ 0 60000 65536"/>
                <a:gd name="T9" fmla="*/ 0 w 599"/>
                <a:gd name="T10" fmla="*/ 0 h 112"/>
                <a:gd name="T11" fmla="*/ 599 w 599"/>
                <a:gd name="T12" fmla="*/ 112 h 112"/>
              </a:gdLst>
              <a:ahLst/>
              <a:cxnLst>
                <a:cxn ang="T6">
                  <a:pos x="T0" y="T1"/>
                </a:cxn>
                <a:cxn ang="T7">
                  <a:pos x="T2" y="T3"/>
                </a:cxn>
                <a:cxn ang="T8">
                  <a:pos x="T4" y="T5"/>
                </a:cxn>
              </a:cxnLst>
              <a:rect l="T9" t="T10" r="T11" b="T12"/>
              <a:pathLst>
                <a:path w="599" h="112">
                  <a:moveTo>
                    <a:pt x="0" y="112"/>
                  </a:moveTo>
                  <a:lnTo>
                    <a:pt x="0" y="0"/>
                  </a:lnTo>
                  <a:lnTo>
                    <a:pt x="599" y="0"/>
                  </a:lnTo>
                </a:path>
              </a:pathLst>
            </a:cu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9982" name="Freeform 45"/>
            <p:cNvSpPr>
              <a:spLocks/>
            </p:cNvSpPr>
            <p:nvPr/>
          </p:nvSpPr>
          <p:spPr bwMode="auto">
            <a:xfrm>
              <a:off x="4083" y="2693"/>
              <a:ext cx="600" cy="112"/>
            </a:xfrm>
            <a:custGeom>
              <a:avLst/>
              <a:gdLst>
                <a:gd name="T0" fmla="*/ 600 w 600"/>
                <a:gd name="T1" fmla="*/ 112 h 112"/>
                <a:gd name="T2" fmla="*/ 600 w 600"/>
                <a:gd name="T3" fmla="*/ 0 h 112"/>
                <a:gd name="T4" fmla="*/ 0 w 600"/>
                <a:gd name="T5" fmla="*/ 0 h 112"/>
                <a:gd name="T6" fmla="*/ 0 60000 65536"/>
                <a:gd name="T7" fmla="*/ 0 60000 65536"/>
                <a:gd name="T8" fmla="*/ 0 60000 65536"/>
                <a:gd name="T9" fmla="*/ 0 w 600"/>
                <a:gd name="T10" fmla="*/ 0 h 112"/>
                <a:gd name="T11" fmla="*/ 600 w 600"/>
                <a:gd name="T12" fmla="*/ 112 h 112"/>
              </a:gdLst>
              <a:ahLst/>
              <a:cxnLst>
                <a:cxn ang="T6">
                  <a:pos x="T0" y="T1"/>
                </a:cxn>
                <a:cxn ang="T7">
                  <a:pos x="T2" y="T3"/>
                </a:cxn>
                <a:cxn ang="T8">
                  <a:pos x="T4" y="T5"/>
                </a:cxn>
              </a:cxnLst>
              <a:rect l="T9" t="T10" r="T11" b="T12"/>
              <a:pathLst>
                <a:path w="600" h="112">
                  <a:moveTo>
                    <a:pt x="600" y="112"/>
                  </a:moveTo>
                  <a:lnTo>
                    <a:pt x="600" y="0"/>
                  </a:lnTo>
                  <a:lnTo>
                    <a:pt x="0" y="0"/>
                  </a:lnTo>
                </a:path>
              </a:pathLst>
            </a:cu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spTree>
    <p:extLst>
      <p:ext uri="{BB962C8B-B14F-4D97-AF65-F5344CB8AC3E}">
        <p14:creationId xmlns:p14="http://schemas.microsoft.com/office/powerpoint/2010/main" val="234140440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74827-9613-924E-B4BE-CE67EFDAB6DB}"/>
              </a:ext>
            </a:extLst>
          </p:cNvPr>
          <p:cNvSpPr>
            <a:spLocks noGrp="1"/>
          </p:cNvSpPr>
          <p:nvPr>
            <p:ph type="title"/>
          </p:nvPr>
        </p:nvSpPr>
        <p:spPr/>
        <p:txBody>
          <a:bodyPr/>
          <a:lstStyle/>
          <a:p>
            <a:r>
              <a:rPr lang="en-US" dirty="0"/>
              <a:t>The Basic Trade-Offs</a:t>
            </a:r>
          </a:p>
        </p:txBody>
      </p:sp>
      <p:sp>
        <p:nvSpPr>
          <p:cNvPr id="5" name="Footer Placeholder 4">
            <a:extLst>
              <a:ext uri="{FF2B5EF4-FFF2-40B4-BE49-F238E27FC236}">
                <a16:creationId xmlns:a16="http://schemas.microsoft.com/office/drawing/2014/main" id="{57CF40E7-007B-C041-992D-1E7E50600ACB}"/>
              </a:ext>
            </a:extLst>
          </p:cNvPr>
          <p:cNvSpPr>
            <a:spLocks noGrp="1"/>
          </p:cNvSpPr>
          <p:nvPr>
            <p:ph type="ftr" sz="quarter" idx="11"/>
          </p:nvPr>
        </p:nvSpPr>
        <p:spPr>
          <a:xfrm>
            <a:off x="6040582" y="6356350"/>
            <a:ext cx="2646218" cy="487363"/>
          </a:xfrm>
        </p:spPr>
        <p:txBody>
          <a:bodyPr/>
          <a:lstStyle/>
          <a:p>
            <a:r>
              <a:rPr lang="en-US"/>
              <a:t>Credit: Stanford </a:t>
            </a:r>
            <a:r>
              <a:rPr lang="en-US" dirty="0"/>
              <a:t>EE292A Lecture 1</a:t>
            </a:r>
          </a:p>
        </p:txBody>
      </p:sp>
      <p:cxnSp>
        <p:nvCxnSpPr>
          <p:cNvPr id="8" name="Straight Arrow Connector 7">
            <a:extLst>
              <a:ext uri="{FF2B5EF4-FFF2-40B4-BE49-F238E27FC236}">
                <a16:creationId xmlns:a16="http://schemas.microsoft.com/office/drawing/2014/main" id="{D43C50F6-8CC4-9844-AA2B-657A13AD3248}"/>
              </a:ext>
            </a:extLst>
          </p:cNvPr>
          <p:cNvCxnSpPr/>
          <p:nvPr/>
        </p:nvCxnSpPr>
        <p:spPr>
          <a:xfrm>
            <a:off x="2062426" y="5250892"/>
            <a:ext cx="46875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92BE56-E0DB-F84D-A092-8653D43759E8}"/>
              </a:ext>
            </a:extLst>
          </p:cNvPr>
          <p:cNvSpPr txBox="1"/>
          <p:nvPr/>
        </p:nvSpPr>
        <p:spPr>
          <a:xfrm>
            <a:off x="6460451" y="5290150"/>
            <a:ext cx="1585690" cy="369332"/>
          </a:xfrm>
          <a:prstGeom prst="rect">
            <a:avLst/>
          </a:prstGeom>
          <a:noFill/>
        </p:spPr>
        <p:txBody>
          <a:bodyPr wrap="none" rtlCol="0">
            <a:spAutoFit/>
          </a:bodyPr>
          <a:lstStyle/>
          <a:p>
            <a:pPr algn="ctr"/>
            <a:r>
              <a:rPr lang="en-US" sz="1800" dirty="0">
                <a:latin typeface="+mj-lt"/>
              </a:rPr>
              <a:t>chips/year [log]</a:t>
            </a:r>
          </a:p>
        </p:txBody>
      </p:sp>
      <p:cxnSp>
        <p:nvCxnSpPr>
          <p:cNvPr id="11" name="Straight Arrow Connector 10">
            <a:extLst>
              <a:ext uri="{FF2B5EF4-FFF2-40B4-BE49-F238E27FC236}">
                <a16:creationId xmlns:a16="http://schemas.microsoft.com/office/drawing/2014/main" id="{268AC8D9-DF6E-0E41-84B7-91B29FAA87E5}"/>
              </a:ext>
            </a:extLst>
          </p:cNvPr>
          <p:cNvCxnSpPr>
            <a:cxnSpLocks/>
          </p:cNvCxnSpPr>
          <p:nvPr/>
        </p:nvCxnSpPr>
        <p:spPr>
          <a:xfrm flipV="1">
            <a:off x="2058983" y="2236386"/>
            <a:ext cx="0" cy="30145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CA4DFAB-0ABC-1C48-9407-70F6CFDB4726}"/>
              </a:ext>
            </a:extLst>
          </p:cNvPr>
          <p:cNvSpPr txBox="1"/>
          <p:nvPr/>
        </p:nvSpPr>
        <p:spPr>
          <a:xfrm>
            <a:off x="1525825" y="1990600"/>
            <a:ext cx="1066318" cy="369332"/>
          </a:xfrm>
          <a:prstGeom prst="rect">
            <a:avLst/>
          </a:prstGeom>
          <a:noFill/>
        </p:spPr>
        <p:txBody>
          <a:bodyPr wrap="none" rtlCol="0">
            <a:spAutoFit/>
          </a:bodyPr>
          <a:lstStyle/>
          <a:p>
            <a:pPr algn="ctr"/>
            <a:r>
              <a:rPr lang="en-US" sz="1800" dirty="0">
                <a:latin typeface="+mj-lt"/>
              </a:rPr>
              <a:t>Cost [log]</a:t>
            </a:r>
          </a:p>
        </p:txBody>
      </p:sp>
      <p:pic>
        <p:nvPicPr>
          <p:cNvPr id="20" name="Picture 19">
            <a:extLst>
              <a:ext uri="{FF2B5EF4-FFF2-40B4-BE49-F238E27FC236}">
                <a16:creationId xmlns:a16="http://schemas.microsoft.com/office/drawing/2014/main" id="{149E37BA-8F40-A544-A2E3-0D6D4C546D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718" t="22162" r="6591" b="16624"/>
          <a:stretch/>
        </p:blipFill>
        <p:spPr>
          <a:xfrm>
            <a:off x="2147654" y="2291608"/>
            <a:ext cx="4685225" cy="2847890"/>
          </a:xfrm>
          <a:prstGeom prst="rect">
            <a:avLst/>
          </a:prstGeom>
        </p:spPr>
      </p:pic>
      <p:sp>
        <p:nvSpPr>
          <p:cNvPr id="21" name="TextBox 20">
            <a:extLst>
              <a:ext uri="{FF2B5EF4-FFF2-40B4-BE49-F238E27FC236}">
                <a16:creationId xmlns:a16="http://schemas.microsoft.com/office/drawing/2014/main" id="{00E27259-6417-2D40-ABF1-7C36DE968139}"/>
              </a:ext>
            </a:extLst>
          </p:cNvPr>
          <p:cNvSpPr txBox="1"/>
          <p:nvPr/>
        </p:nvSpPr>
        <p:spPr>
          <a:xfrm>
            <a:off x="2592142" y="2771262"/>
            <a:ext cx="5596405" cy="369332"/>
          </a:xfrm>
          <a:prstGeom prst="rect">
            <a:avLst/>
          </a:prstGeom>
          <a:noFill/>
        </p:spPr>
        <p:txBody>
          <a:bodyPr wrap="none" rtlCol="0">
            <a:spAutoFit/>
          </a:bodyPr>
          <a:lstStyle/>
          <a:p>
            <a:r>
              <a:rPr lang="en-US" sz="1800" dirty="0">
                <a:solidFill>
                  <a:srgbClr val="0070C0"/>
                </a:solidFill>
              </a:rPr>
              <a:t>Custom: Lowest cost/size at high volume, best performance</a:t>
            </a:r>
          </a:p>
        </p:txBody>
      </p:sp>
      <p:sp>
        <p:nvSpPr>
          <p:cNvPr id="22" name="TextBox 21">
            <a:extLst>
              <a:ext uri="{FF2B5EF4-FFF2-40B4-BE49-F238E27FC236}">
                <a16:creationId xmlns:a16="http://schemas.microsoft.com/office/drawing/2014/main" id="{C1325C13-4E12-824B-9395-8C2C90113799}"/>
              </a:ext>
            </a:extLst>
          </p:cNvPr>
          <p:cNvSpPr txBox="1"/>
          <p:nvPr/>
        </p:nvSpPr>
        <p:spPr>
          <a:xfrm>
            <a:off x="3059061" y="3301259"/>
            <a:ext cx="5881739" cy="369332"/>
          </a:xfrm>
          <a:prstGeom prst="rect">
            <a:avLst/>
          </a:prstGeom>
          <a:noFill/>
        </p:spPr>
        <p:txBody>
          <a:bodyPr wrap="none" rtlCol="0">
            <a:spAutoFit/>
          </a:bodyPr>
          <a:lstStyle/>
          <a:p>
            <a:r>
              <a:rPr lang="en-US" sz="1800" dirty="0">
                <a:solidFill>
                  <a:srgbClr val="FF0000"/>
                </a:solidFill>
              </a:rPr>
              <a:t>Semi-Custom: Slightly higher cost/size at volume, performance</a:t>
            </a:r>
          </a:p>
        </p:txBody>
      </p:sp>
      <p:sp>
        <p:nvSpPr>
          <p:cNvPr id="25" name="TextBox 24">
            <a:extLst>
              <a:ext uri="{FF2B5EF4-FFF2-40B4-BE49-F238E27FC236}">
                <a16:creationId xmlns:a16="http://schemas.microsoft.com/office/drawing/2014/main" id="{9C9C7C54-1409-3244-8F7B-355FA74DEB41}"/>
              </a:ext>
            </a:extLst>
          </p:cNvPr>
          <p:cNvSpPr txBox="1"/>
          <p:nvPr/>
        </p:nvSpPr>
        <p:spPr>
          <a:xfrm>
            <a:off x="5740810" y="4337248"/>
            <a:ext cx="2121093" cy="369332"/>
          </a:xfrm>
          <a:prstGeom prst="rect">
            <a:avLst/>
          </a:prstGeom>
          <a:noFill/>
        </p:spPr>
        <p:txBody>
          <a:bodyPr wrap="none" rtlCol="0">
            <a:spAutoFit/>
          </a:bodyPr>
          <a:lstStyle/>
          <a:p>
            <a:r>
              <a:rPr lang="en-US" sz="1800" dirty="0">
                <a:solidFill>
                  <a:srgbClr val="FFC000"/>
                </a:solidFill>
              </a:rPr>
              <a:t>FPGA: High flexibility</a:t>
            </a:r>
          </a:p>
        </p:txBody>
      </p:sp>
      <p:sp>
        <p:nvSpPr>
          <p:cNvPr id="26" name="TextBox 25">
            <a:extLst>
              <a:ext uri="{FF2B5EF4-FFF2-40B4-BE49-F238E27FC236}">
                <a16:creationId xmlns:a16="http://schemas.microsoft.com/office/drawing/2014/main" id="{801F2EF0-F3DB-AA48-8788-9AE46A399618}"/>
              </a:ext>
            </a:extLst>
          </p:cNvPr>
          <p:cNvSpPr txBox="1"/>
          <p:nvPr/>
        </p:nvSpPr>
        <p:spPr>
          <a:xfrm>
            <a:off x="5715962" y="3845572"/>
            <a:ext cx="2170787" cy="369332"/>
          </a:xfrm>
          <a:prstGeom prst="rect">
            <a:avLst/>
          </a:prstGeom>
          <a:noFill/>
        </p:spPr>
        <p:txBody>
          <a:bodyPr wrap="none" rtlCol="0">
            <a:spAutoFit/>
          </a:bodyPr>
          <a:lstStyle/>
          <a:p>
            <a:r>
              <a:rPr lang="en-US" sz="1800" dirty="0">
                <a:solidFill>
                  <a:srgbClr val="0070C0"/>
                </a:solidFill>
              </a:rPr>
              <a:t>SW: Highest flexibility</a:t>
            </a:r>
          </a:p>
        </p:txBody>
      </p:sp>
      <p:sp>
        <p:nvSpPr>
          <p:cNvPr id="27" name="Rectangular Callout 26">
            <a:extLst>
              <a:ext uri="{FF2B5EF4-FFF2-40B4-BE49-F238E27FC236}">
                <a16:creationId xmlns:a16="http://schemas.microsoft.com/office/drawing/2014/main" id="{BBEAFE70-6C8E-B344-BC46-26F66175056A}"/>
              </a:ext>
            </a:extLst>
          </p:cNvPr>
          <p:cNvSpPr/>
          <p:nvPr/>
        </p:nvSpPr>
        <p:spPr>
          <a:xfrm>
            <a:off x="1525825" y="5440506"/>
            <a:ext cx="1491278" cy="812912"/>
          </a:xfrm>
          <a:prstGeom prst="wedgeRectCallout">
            <a:avLst>
              <a:gd name="adj1" fmla="val -13380"/>
              <a:gd name="adj2" fmla="val -718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Design Cost (aka NRE)</a:t>
            </a:r>
          </a:p>
        </p:txBody>
      </p:sp>
      <p:cxnSp>
        <p:nvCxnSpPr>
          <p:cNvPr id="12" name="Straight Connector 11">
            <a:extLst>
              <a:ext uri="{FF2B5EF4-FFF2-40B4-BE49-F238E27FC236}">
                <a16:creationId xmlns:a16="http://schemas.microsoft.com/office/drawing/2014/main" id="{44F5E7A9-D382-194E-B806-6AFBE65940CE}"/>
              </a:ext>
            </a:extLst>
          </p:cNvPr>
          <p:cNvCxnSpPr>
            <a:cxnSpLocks/>
          </p:cNvCxnSpPr>
          <p:nvPr/>
        </p:nvCxnSpPr>
        <p:spPr>
          <a:xfrm>
            <a:off x="3731342" y="4228926"/>
            <a:ext cx="0" cy="102196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BA344A7-9FC8-9F48-9DCC-4E64E4B231CC}"/>
              </a:ext>
            </a:extLst>
          </p:cNvPr>
          <p:cNvCxnSpPr>
            <a:cxnSpLocks/>
          </p:cNvCxnSpPr>
          <p:nvPr/>
        </p:nvCxnSpPr>
        <p:spPr>
          <a:xfrm>
            <a:off x="4431891" y="4314595"/>
            <a:ext cx="0" cy="94735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B31683A-9493-5B47-A7F7-DD19419CC60E}"/>
              </a:ext>
            </a:extLst>
          </p:cNvPr>
          <p:cNvCxnSpPr>
            <a:cxnSpLocks/>
          </p:cNvCxnSpPr>
          <p:nvPr/>
        </p:nvCxnSpPr>
        <p:spPr>
          <a:xfrm>
            <a:off x="5538020" y="4706580"/>
            <a:ext cx="0" cy="54431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01863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Moore’s law</a:t>
            </a:r>
          </a:p>
        </p:txBody>
      </p:sp>
      <p:sp>
        <p:nvSpPr>
          <p:cNvPr id="4" name="Footer Placeholder 3"/>
          <p:cNvSpPr>
            <a:spLocks noGrp="1"/>
          </p:cNvSpPr>
          <p:nvPr>
            <p:ph type="ftr" sz="quarter" idx="10"/>
          </p:nvPr>
        </p:nvSpPr>
        <p:spPr/>
        <p:txBody>
          <a:bodyPr/>
          <a:lstStyle/>
          <a:p>
            <a:pPr>
              <a:defRPr/>
            </a:pPr>
            <a:r>
              <a:rPr lang="en-US"/>
              <a:t>(c)  Giovanni De Micheli</a:t>
            </a:r>
          </a:p>
        </p:txBody>
      </p:sp>
      <p:sp>
        <p:nvSpPr>
          <p:cNvPr id="5" name="Slide Number Placeholder 4"/>
          <p:cNvSpPr>
            <a:spLocks noGrp="1"/>
          </p:cNvSpPr>
          <p:nvPr>
            <p:ph type="sldNum" sz="quarter" idx="11"/>
          </p:nvPr>
        </p:nvSpPr>
        <p:spPr/>
        <p:txBody>
          <a:bodyPr/>
          <a:lstStyle/>
          <a:p>
            <a:pPr>
              <a:defRPr/>
            </a:pPr>
            <a:fld id="{00564D7C-DE32-CA4C-B92A-9719599F0217}" type="slidenum">
              <a:rPr lang="en-US" smtClean="0"/>
              <a:pPr>
                <a:defRPr/>
              </a:pPr>
              <a:t>39</a:t>
            </a:fld>
            <a:endParaRPr lang="en-US"/>
          </a:p>
        </p:txBody>
      </p:sp>
      <p:pic>
        <p:nvPicPr>
          <p:cNvPr id="6" name="Picture 5">
            <a:extLst>
              <a:ext uri="{FF2B5EF4-FFF2-40B4-BE49-F238E27FC236}">
                <a16:creationId xmlns:a16="http://schemas.microsoft.com/office/drawing/2014/main" id="{F733B80F-5341-304C-8048-EC110B24FD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8349"/>
          <a:stretch/>
        </p:blipFill>
        <p:spPr>
          <a:xfrm>
            <a:off x="2074010" y="1197596"/>
            <a:ext cx="4721790" cy="5101171"/>
          </a:xfrm>
          <a:prstGeom prst="rect">
            <a:avLst/>
          </a:prstGeom>
        </p:spPr>
      </p:pic>
      <p:sp>
        <p:nvSpPr>
          <p:cNvPr id="7" name="Rectangle 6">
            <a:extLst>
              <a:ext uri="{FF2B5EF4-FFF2-40B4-BE49-F238E27FC236}">
                <a16:creationId xmlns:a16="http://schemas.microsoft.com/office/drawing/2014/main" id="{375E44E9-C0EC-3C46-8378-CA03FD52064C}"/>
              </a:ext>
            </a:extLst>
          </p:cNvPr>
          <p:cNvSpPr/>
          <p:nvPr/>
        </p:nvSpPr>
        <p:spPr>
          <a:xfrm>
            <a:off x="5500602" y="5787177"/>
            <a:ext cx="4108905" cy="584776"/>
          </a:xfrm>
          <a:prstGeom prst="rect">
            <a:avLst/>
          </a:prstGeom>
        </p:spPr>
        <p:txBody>
          <a:bodyPr wrap="square">
            <a:spAutoFit/>
          </a:bodyPr>
          <a:lstStyle/>
          <a:p>
            <a:r>
              <a:rPr lang="en-US" sz="1200" dirty="0"/>
              <a:t>S</a:t>
            </a:r>
            <a:r>
              <a:rPr lang="en-US" sz="1000" dirty="0"/>
              <a:t>ource: Gordon E. Moore, </a:t>
            </a:r>
          </a:p>
          <a:p>
            <a:r>
              <a:rPr lang="en-US" sz="1000" dirty="0"/>
              <a:t>Cramming More Components onto Integrated Circuits, </a:t>
            </a:r>
          </a:p>
          <a:p>
            <a:r>
              <a:rPr lang="en-US" sz="1000" i="1" dirty="0"/>
              <a:t>Electronics, </a:t>
            </a:r>
            <a:r>
              <a:rPr lang="en-US" sz="1000" dirty="0"/>
              <a:t>pp. 114–117, April 19, 1965.</a:t>
            </a:r>
          </a:p>
        </p:txBody>
      </p:sp>
    </p:spTree>
    <p:extLst>
      <p:ext uri="{BB962C8B-B14F-4D97-AF65-F5344CB8AC3E}">
        <p14:creationId xmlns:p14="http://schemas.microsoft.com/office/powerpoint/2010/main" val="286932813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65100" y="4635500"/>
            <a:ext cx="3238500" cy="2514600"/>
          </a:xfrm>
          <a:prstGeom prst="rect">
            <a:avLst/>
          </a:prstGeom>
        </p:spPr>
      </p:pic>
      <p:sp>
        <p:nvSpPr>
          <p:cNvPr id="2" name="Title 1"/>
          <p:cNvSpPr>
            <a:spLocks noGrp="1"/>
          </p:cNvSpPr>
          <p:nvPr>
            <p:ph type="title"/>
          </p:nvPr>
        </p:nvSpPr>
        <p:spPr/>
        <p:txBody>
          <a:bodyPr/>
          <a:lstStyle/>
          <a:p>
            <a:r>
              <a:rPr lang="en-US" dirty="0"/>
              <a:t>Computing today</a:t>
            </a:r>
          </a:p>
        </p:txBody>
      </p:sp>
      <p:sp>
        <p:nvSpPr>
          <p:cNvPr id="4" name="Footer Placeholder 3"/>
          <p:cNvSpPr>
            <a:spLocks noGrp="1"/>
          </p:cNvSpPr>
          <p:nvPr>
            <p:ph type="ftr" sz="quarter" idx="10"/>
          </p:nvPr>
        </p:nvSpPr>
        <p:spPr/>
        <p:txBody>
          <a:bodyPr/>
          <a:lstStyle/>
          <a:p>
            <a:pPr>
              <a:defRPr/>
            </a:pPr>
            <a:r>
              <a:rPr lang="en-US"/>
              <a:t>(c) Giovanni De Micheli </a:t>
            </a:r>
          </a:p>
        </p:txBody>
      </p:sp>
      <p:pic>
        <p:nvPicPr>
          <p:cNvPr id="6" name="Picture 5"/>
          <p:cNvPicPr>
            <a:picLocks noChangeAspect="1"/>
          </p:cNvPicPr>
          <p:nvPr/>
        </p:nvPicPr>
        <p:blipFill>
          <a:blip r:embed="rId3"/>
          <a:stretch>
            <a:fillRect/>
          </a:stretch>
        </p:blipFill>
        <p:spPr>
          <a:xfrm>
            <a:off x="0" y="1204177"/>
            <a:ext cx="5082281" cy="3377259"/>
          </a:xfrm>
          <a:prstGeom prst="rect">
            <a:avLst/>
          </a:prstGeom>
        </p:spPr>
      </p:pic>
      <p:pic>
        <p:nvPicPr>
          <p:cNvPr id="8" name="Picture 7"/>
          <p:cNvPicPr>
            <a:picLocks noChangeAspect="1"/>
          </p:cNvPicPr>
          <p:nvPr/>
        </p:nvPicPr>
        <p:blipFill>
          <a:blip r:embed="rId4"/>
          <a:stretch>
            <a:fillRect/>
          </a:stretch>
        </p:blipFill>
        <p:spPr>
          <a:xfrm>
            <a:off x="7191806" y="5263835"/>
            <a:ext cx="1752057" cy="1256987"/>
          </a:xfrm>
          <a:prstGeom prst="rect">
            <a:avLst/>
          </a:prstGeom>
        </p:spPr>
      </p:pic>
      <p:pic>
        <p:nvPicPr>
          <p:cNvPr id="5" name="Picture 4"/>
          <p:cNvPicPr>
            <a:picLocks noChangeAspect="1"/>
          </p:cNvPicPr>
          <p:nvPr/>
        </p:nvPicPr>
        <p:blipFill>
          <a:blip r:embed="rId5"/>
          <a:stretch>
            <a:fillRect/>
          </a:stretch>
        </p:blipFill>
        <p:spPr>
          <a:xfrm>
            <a:off x="4502216" y="1206500"/>
            <a:ext cx="4527484" cy="3378200"/>
          </a:xfrm>
          <a:prstGeom prst="rect">
            <a:avLst/>
          </a:prstGeom>
        </p:spPr>
      </p:pic>
      <p:pic>
        <p:nvPicPr>
          <p:cNvPr id="7" name="Picture 6"/>
          <p:cNvPicPr>
            <a:picLocks noChangeAspect="1"/>
          </p:cNvPicPr>
          <p:nvPr/>
        </p:nvPicPr>
        <p:blipFill>
          <a:blip r:embed="rId6"/>
          <a:stretch>
            <a:fillRect/>
          </a:stretch>
        </p:blipFill>
        <p:spPr>
          <a:xfrm>
            <a:off x="2184400" y="1915183"/>
            <a:ext cx="4907987" cy="4362657"/>
          </a:xfrm>
          <a:prstGeom prst="rect">
            <a:avLst/>
          </a:prstGeom>
        </p:spPr>
      </p:pic>
    </p:spTree>
    <p:extLst>
      <p:ext uri="{BB962C8B-B14F-4D97-AF65-F5344CB8AC3E}">
        <p14:creationId xmlns:p14="http://schemas.microsoft.com/office/powerpoint/2010/main" val="354120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6491" y="211143"/>
            <a:ext cx="8115300" cy="797719"/>
          </a:xfrm>
          <a:prstGeom prst="rect">
            <a:avLst/>
          </a:prstGeom>
        </p:spPr>
        <p:txBody>
          <a:bodyPr/>
          <a:lstStyle/>
          <a:p>
            <a:r>
              <a:rPr lang="en-US" dirty="0">
                <a:solidFill>
                  <a:srgbClr val="7030A0"/>
                </a:solidFill>
                <a:latin typeface="Calibri Light" panose="020F0302020204030204" pitchFamily="34" charset="0"/>
                <a:cs typeface="Calibri Light" panose="020F0302020204030204" pitchFamily="34" charset="0"/>
              </a:rPr>
              <a:t>End of Moore’s Law?</a:t>
            </a:r>
          </a:p>
        </p:txBody>
      </p:sp>
      <p:sp>
        <p:nvSpPr>
          <p:cNvPr id="7" name="Oval 6"/>
          <p:cNvSpPr/>
          <p:nvPr/>
        </p:nvSpPr>
        <p:spPr>
          <a:xfrm rot="19975410">
            <a:off x="6283092" y="1851955"/>
            <a:ext cx="892240" cy="2970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5F8FBC2C-67FB-DF46-9463-AA22794954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07" y="977577"/>
            <a:ext cx="7955867" cy="5880423"/>
          </a:xfrm>
          <a:prstGeom prst="rect">
            <a:avLst/>
          </a:prstGeom>
        </p:spPr>
      </p:pic>
    </p:spTree>
    <p:extLst>
      <p:ext uri="{BB962C8B-B14F-4D97-AF65-F5344CB8AC3E}">
        <p14:creationId xmlns:p14="http://schemas.microsoft.com/office/powerpoint/2010/main" val="422555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4*#ppt_w"/>
                                          </p:val>
                                        </p:tav>
                                        <p:tav tm="100000">
                                          <p:val>
                                            <p:strVal val="#ppt_w"/>
                                          </p:val>
                                        </p:tav>
                                      </p:tavLst>
                                    </p:anim>
                                    <p:anim calcmode="lin" valueType="num">
                                      <p:cBhvr>
                                        <p:cTn id="8" dur="10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1515004" y="4075948"/>
            <a:ext cx="2036417" cy="1329634"/>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56490" y="4354726"/>
            <a:ext cx="1292228" cy="861485"/>
          </a:xfrm>
          <a:prstGeom prst="rect">
            <a:avLst/>
          </a:prstGeom>
        </p:spPr>
      </p:pic>
      <p:sp>
        <p:nvSpPr>
          <p:cNvPr id="2" name="Title 1"/>
          <p:cNvSpPr>
            <a:spLocks noGrp="1"/>
          </p:cNvSpPr>
          <p:nvPr>
            <p:ph type="title" idx="4294967295"/>
          </p:nvPr>
        </p:nvSpPr>
        <p:spPr>
          <a:xfrm>
            <a:off x="415904" y="265377"/>
            <a:ext cx="7886700" cy="515540"/>
          </a:xfrm>
        </p:spPr>
        <p:txBody>
          <a:bodyPr/>
          <a:lstStyle/>
          <a:p>
            <a:r>
              <a:rPr lang="en-US" sz="3000" dirty="0">
                <a:solidFill>
                  <a:schemeClr val="accent4"/>
                </a:solidFill>
                <a:latin typeface="Calibri Light" panose="020F0302020204030204" pitchFamily="34" charset="0"/>
                <a:cs typeface="Calibri Light" panose="020F0302020204030204" pitchFamily="34" charset="0"/>
              </a:rPr>
              <a:t>8 Generations of Apple Mobile System-on-Chips</a:t>
            </a:r>
          </a:p>
        </p:txBody>
      </p:sp>
      <p:sp>
        <p:nvSpPr>
          <p:cNvPr id="4" name="Slide Number Placeholder 3"/>
          <p:cNvSpPr>
            <a:spLocks noGrp="1"/>
          </p:cNvSpPr>
          <p:nvPr>
            <p:ph type="sldNum" sz="quarter" idx="4294967295"/>
          </p:nvPr>
        </p:nvSpPr>
        <p:spPr>
          <a:xfrm>
            <a:off x="0" y="857250"/>
            <a:ext cx="0" cy="0"/>
          </a:xfrm>
        </p:spPr>
        <p:txBody>
          <a:bodyPr/>
          <a:lstStyle/>
          <a:p>
            <a:pPr>
              <a:defRPr/>
            </a:pPr>
            <a:fld id="{38F9AAB4-5C54-4965-BD43-ABEC4EE917A3}" type="slidenum">
              <a:rPr lang="en-US" smtClean="0">
                <a:solidFill>
                  <a:prstClr val="white"/>
                </a:solidFill>
              </a:rPr>
              <a:pPr>
                <a:defRPr/>
              </a:pPr>
              <a:t>41</a:t>
            </a:fld>
            <a:endParaRPr lang="en-US">
              <a:solidFill>
                <a:prstClr val="white"/>
              </a:solidFill>
            </a:endParaRPr>
          </a:p>
        </p:txBody>
      </p:sp>
      <p:graphicFrame>
        <p:nvGraphicFramePr>
          <p:cNvPr id="21" name="Table 20"/>
          <p:cNvGraphicFramePr>
            <a:graphicFrameLocks noGrp="1"/>
          </p:cNvGraphicFramePr>
          <p:nvPr/>
        </p:nvGraphicFramePr>
        <p:xfrm>
          <a:off x="377190" y="1543050"/>
          <a:ext cx="8318754" cy="2441384"/>
        </p:xfrm>
        <a:graphic>
          <a:graphicData uri="http://schemas.openxmlformats.org/drawingml/2006/table">
            <a:tbl>
              <a:tblPr firstRow="1" bandRow="1">
                <a:tableStyleId>{5C22544A-7EE6-4342-B048-85BDC9FD1C3A}</a:tableStyleId>
              </a:tblPr>
              <a:tblGrid>
                <a:gridCol w="763190">
                  <a:extLst>
                    <a:ext uri="{9D8B030D-6E8A-4147-A177-3AD203B41FA5}">
                      <a16:colId xmlns:a16="http://schemas.microsoft.com/office/drawing/2014/main" val="20000"/>
                    </a:ext>
                  </a:extLst>
                </a:gridCol>
                <a:gridCol w="915825">
                  <a:extLst>
                    <a:ext uri="{9D8B030D-6E8A-4147-A177-3AD203B41FA5}">
                      <a16:colId xmlns:a16="http://schemas.microsoft.com/office/drawing/2014/main" val="20001"/>
                    </a:ext>
                  </a:extLst>
                </a:gridCol>
                <a:gridCol w="839508">
                  <a:extLst>
                    <a:ext uri="{9D8B030D-6E8A-4147-A177-3AD203B41FA5}">
                      <a16:colId xmlns:a16="http://schemas.microsoft.com/office/drawing/2014/main" val="20002"/>
                    </a:ext>
                  </a:extLst>
                </a:gridCol>
                <a:gridCol w="992144">
                  <a:extLst>
                    <a:ext uri="{9D8B030D-6E8A-4147-A177-3AD203B41FA5}">
                      <a16:colId xmlns:a16="http://schemas.microsoft.com/office/drawing/2014/main" val="20003"/>
                    </a:ext>
                  </a:extLst>
                </a:gridCol>
                <a:gridCol w="839508">
                  <a:extLst>
                    <a:ext uri="{9D8B030D-6E8A-4147-A177-3AD203B41FA5}">
                      <a16:colId xmlns:a16="http://schemas.microsoft.com/office/drawing/2014/main" val="20004"/>
                    </a:ext>
                  </a:extLst>
                </a:gridCol>
                <a:gridCol w="839508">
                  <a:extLst>
                    <a:ext uri="{9D8B030D-6E8A-4147-A177-3AD203B41FA5}">
                      <a16:colId xmlns:a16="http://schemas.microsoft.com/office/drawing/2014/main" val="20005"/>
                    </a:ext>
                  </a:extLst>
                </a:gridCol>
                <a:gridCol w="1256837">
                  <a:extLst>
                    <a:ext uri="{9D8B030D-6E8A-4147-A177-3AD203B41FA5}">
                      <a16:colId xmlns:a16="http://schemas.microsoft.com/office/drawing/2014/main" val="20006"/>
                    </a:ext>
                  </a:extLst>
                </a:gridCol>
                <a:gridCol w="880089">
                  <a:extLst>
                    <a:ext uri="{9D8B030D-6E8A-4147-A177-3AD203B41FA5}">
                      <a16:colId xmlns:a16="http://schemas.microsoft.com/office/drawing/2014/main" val="20007"/>
                    </a:ext>
                  </a:extLst>
                </a:gridCol>
                <a:gridCol w="992145">
                  <a:extLst>
                    <a:ext uri="{9D8B030D-6E8A-4147-A177-3AD203B41FA5}">
                      <a16:colId xmlns:a16="http://schemas.microsoft.com/office/drawing/2014/main" val="20008"/>
                    </a:ext>
                  </a:extLst>
                </a:gridCol>
              </a:tblGrid>
              <a:tr h="332962">
                <a:tc>
                  <a:txBody>
                    <a:bodyPr/>
                    <a:lstStyle/>
                    <a:p>
                      <a:r>
                        <a:rPr lang="en-US" sz="1500" dirty="0"/>
                        <a:t>Chip</a:t>
                      </a:r>
                    </a:p>
                  </a:txBody>
                  <a:tcPr marL="68580" marR="68580" marT="34290" marB="34290"/>
                </a:tc>
                <a:tc>
                  <a:txBody>
                    <a:bodyPr/>
                    <a:lstStyle/>
                    <a:p>
                      <a:r>
                        <a:rPr lang="en-US" sz="1500" dirty="0"/>
                        <a:t>A4</a:t>
                      </a:r>
                    </a:p>
                  </a:txBody>
                  <a:tcPr marL="68580" marR="68580" marT="34290" marB="34290"/>
                </a:tc>
                <a:tc>
                  <a:txBody>
                    <a:bodyPr/>
                    <a:lstStyle/>
                    <a:p>
                      <a:r>
                        <a:rPr lang="en-US" sz="1500" dirty="0"/>
                        <a:t>A5</a:t>
                      </a:r>
                    </a:p>
                  </a:txBody>
                  <a:tcPr marL="68580" marR="68580" marT="34290" marB="34290"/>
                </a:tc>
                <a:tc>
                  <a:txBody>
                    <a:bodyPr/>
                    <a:lstStyle/>
                    <a:p>
                      <a:r>
                        <a:rPr lang="en-US" sz="1500" dirty="0"/>
                        <a:t>A6</a:t>
                      </a:r>
                    </a:p>
                  </a:txBody>
                  <a:tcPr marL="68580" marR="68580" marT="34290" marB="34290"/>
                </a:tc>
                <a:tc>
                  <a:txBody>
                    <a:bodyPr/>
                    <a:lstStyle/>
                    <a:p>
                      <a:r>
                        <a:rPr lang="en-US" sz="1500" dirty="0"/>
                        <a:t>A7</a:t>
                      </a:r>
                    </a:p>
                  </a:txBody>
                  <a:tcPr marL="68580" marR="68580" marT="34290" marB="34290"/>
                </a:tc>
                <a:tc>
                  <a:txBody>
                    <a:bodyPr/>
                    <a:lstStyle/>
                    <a:p>
                      <a:r>
                        <a:rPr lang="en-US" sz="1500" dirty="0"/>
                        <a:t>A8</a:t>
                      </a:r>
                    </a:p>
                  </a:txBody>
                  <a:tcPr marL="68580" marR="68580" marT="34290" marB="34290"/>
                </a:tc>
                <a:tc>
                  <a:txBody>
                    <a:bodyPr/>
                    <a:lstStyle/>
                    <a:p>
                      <a:r>
                        <a:rPr lang="en-US" sz="1500" dirty="0"/>
                        <a:t>A9</a:t>
                      </a:r>
                    </a:p>
                  </a:txBody>
                  <a:tcPr marL="68580" marR="68580" marT="34290" marB="34290"/>
                </a:tc>
                <a:tc>
                  <a:txBody>
                    <a:bodyPr/>
                    <a:lstStyle/>
                    <a:p>
                      <a:r>
                        <a:rPr lang="en-US" sz="1500" dirty="0"/>
                        <a:t>A10</a:t>
                      </a:r>
                    </a:p>
                  </a:txBody>
                  <a:tcPr marL="68580" marR="68580" marT="34290" marB="34290"/>
                </a:tc>
                <a:tc>
                  <a:txBody>
                    <a:bodyPr/>
                    <a:lstStyle/>
                    <a:p>
                      <a:r>
                        <a:rPr lang="en-US" sz="1500" dirty="0"/>
                        <a:t>A11</a:t>
                      </a:r>
                    </a:p>
                  </a:txBody>
                  <a:tcPr marL="68580" marR="68580" marT="34290" marB="34290"/>
                </a:tc>
                <a:extLst>
                  <a:ext uri="{0D108BD9-81ED-4DB2-BD59-A6C34878D82A}">
                    <a16:rowId xmlns:a16="http://schemas.microsoft.com/office/drawing/2014/main" val="10000"/>
                  </a:ext>
                </a:extLst>
              </a:tr>
              <a:tr h="332962">
                <a:tc>
                  <a:txBody>
                    <a:bodyPr/>
                    <a:lstStyle/>
                    <a:p>
                      <a:r>
                        <a:rPr lang="en-US" sz="1500" b="1" dirty="0"/>
                        <a:t>Year</a:t>
                      </a:r>
                    </a:p>
                  </a:txBody>
                  <a:tcPr marL="68580" marR="68580" marT="34290" marB="34290"/>
                </a:tc>
                <a:tc>
                  <a:txBody>
                    <a:bodyPr/>
                    <a:lstStyle/>
                    <a:p>
                      <a:r>
                        <a:rPr lang="en-US" sz="1500" dirty="0"/>
                        <a:t>2010</a:t>
                      </a:r>
                    </a:p>
                  </a:txBody>
                  <a:tcPr marL="68580" marR="68580" marT="34290" marB="34290"/>
                </a:tc>
                <a:tc>
                  <a:txBody>
                    <a:bodyPr/>
                    <a:lstStyle/>
                    <a:p>
                      <a:r>
                        <a:rPr lang="en-US" sz="1500" dirty="0"/>
                        <a:t>2011</a:t>
                      </a:r>
                    </a:p>
                  </a:txBody>
                  <a:tcPr marL="68580" marR="68580" marT="34290" marB="34290"/>
                </a:tc>
                <a:tc>
                  <a:txBody>
                    <a:bodyPr/>
                    <a:lstStyle/>
                    <a:p>
                      <a:r>
                        <a:rPr lang="en-US" sz="1500" dirty="0"/>
                        <a:t>2012</a:t>
                      </a:r>
                    </a:p>
                  </a:txBody>
                  <a:tcPr marL="68580" marR="68580" marT="34290" marB="34290"/>
                </a:tc>
                <a:tc>
                  <a:txBody>
                    <a:bodyPr/>
                    <a:lstStyle/>
                    <a:p>
                      <a:r>
                        <a:rPr lang="en-US" sz="1500" dirty="0"/>
                        <a:t>2013</a:t>
                      </a:r>
                    </a:p>
                  </a:txBody>
                  <a:tcPr marL="68580" marR="68580" marT="34290" marB="34290"/>
                </a:tc>
                <a:tc>
                  <a:txBody>
                    <a:bodyPr/>
                    <a:lstStyle/>
                    <a:p>
                      <a:r>
                        <a:rPr lang="en-US" sz="1500" dirty="0"/>
                        <a:t>2014</a:t>
                      </a:r>
                    </a:p>
                  </a:txBody>
                  <a:tcPr marL="68580" marR="68580" marT="34290" marB="34290"/>
                </a:tc>
                <a:tc>
                  <a:txBody>
                    <a:bodyPr/>
                    <a:lstStyle/>
                    <a:p>
                      <a:r>
                        <a:rPr lang="en-US" sz="1500" dirty="0"/>
                        <a:t>2015</a:t>
                      </a:r>
                    </a:p>
                  </a:txBody>
                  <a:tcPr marL="68580" marR="68580" marT="34290" marB="34290"/>
                </a:tc>
                <a:tc>
                  <a:txBody>
                    <a:bodyPr/>
                    <a:lstStyle/>
                    <a:p>
                      <a:r>
                        <a:rPr lang="en-US" sz="1500" dirty="0"/>
                        <a:t>2016</a:t>
                      </a:r>
                    </a:p>
                  </a:txBody>
                  <a:tcPr marL="68580" marR="68580" marT="34290" marB="34290"/>
                </a:tc>
                <a:tc>
                  <a:txBody>
                    <a:bodyPr/>
                    <a:lstStyle/>
                    <a:p>
                      <a:r>
                        <a:rPr lang="en-US" sz="1500" dirty="0"/>
                        <a:t>2017</a:t>
                      </a:r>
                    </a:p>
                  </a:txBody>
                  <a:tcPr marL="68580" marR="68580" marT="34290" marB="34290"/>
                </a:tc>
                <a:extLst>
                  <a:ext uri="{0D108BD9-81ED-4DB2-BD59-A6C34878D82A}">
                    <a16:rowId xmlns:a16="http://schemas.microsoft.com/office/drawing/2014/main" val="10001"/>
                  </a:ext>
                </a:extLst>
              </a:tr>
              <a:tr h="754380">
                <a:tc>
                  <a:txBody>
                    <a:bodyPr/>
                    <a:lstStyle/>
                    <a:p>
                      <a:r>
                        <a:rPr lang="en-US" sz="1500" b="1" dirty="0"/>
                        <a:t>Device</a:t>
                      </a:r>
                    </a:p>
                  </a:txBody>
                  <a:tcPr marL="68580" marR="68580" marT="34290" marB="34290"/>
                </a:tc>
                <a:tc>
                  <a:txBody>
                    <a:bodyPr/>
                    <a:lstStyle/>
                    <a:p>
                      <a:r>
                        <a:rPr lang="en-US" sz="1500" dirty="0"/>
                        <a:t>iPhone</a:t>
                      </a:r>
                    </a:p>
                    <a:p>
                      <a:r>
                        <a:rPr lang="en-US" sz="1500" dirty="0"/>
                        <a:t>4</a:t>
                      </a:r>
                      <a:br>
                        <a:rPr lang="en-US" sz="1500" dirty="0"/>
                      </a:br>
                      <a:endParaRPr lang="en-US" sz="1500" dirty="0"/>
                    </a:p>
                  </a:txBody>
                  <a:tcPr marL="68580" marR="68580" marT="34290" marB="34290"/>
                </a:tc>
                <a:tc>
                  <a:txBody>
                    <a:bodyPr/>
                    <a:lstStyle/>
                    <a:p>
                      <a:r>
                        <a:rPr lang="en-US" sz="1500" dirty="0"/>
                        <a:t>iPhone</a:t>
                      </a:r>
                    </a:p>
                    <a:p>
                      <a:r>
                        <a:rPr lang="en-US" sz="1500" dirty="0"/>
                        <a:t>4s</a:t>
                      </a:r>
                      <a:br>
                        <a:rPr lang="en-US" sz="1500" dirty="0"/>
                      </a:br>
                      <a:endParaRPr lang="en-US" sz="1500" dirty="0"/>
                    </a:p>
                  </a:txBody>
                  <a:tcPr marL="68580" marR="68580" marT="34290" marB="34290"/>
                </a:tc>
                <a:tc>
                  <a:txBody>
                    <a:bodyPr/>
                    <a:lstStyle/>
                    <a:p>
                      <a:r>
                        <a:rPr lang="en-US" sz="1500" dirty="0"/>
                        <a:t>iPhone</a:t>
                      </a:r>
                    </a:p>
                    <a:p>
                      <a:r>
                        <a:rPr lang="en-US" sz="1500" dirty="0"/>
                        <a:t>5</a:t>
                      </a:r>
                    </a:p>
                  </a:txBody>
                  <a:tcPr marL="68580" marR="68580" marT="34290" marB="34290"/>
                </a:tc>
                <a:tc>
                  <a:txBody>
                    <a:bodyPr/>
                    <a:lstStyle/>
                    <a:p>
                      <a:r>
                        <a:rPr lang="en-US" sz="1500" dirty="0"/>
                        <a:t>iPhone</a:t>
                      </a:r>
                    </a:p>
                    <a:p>
                      <a:r>
                        <a:rPr lang="en-US" sz="1500" dirty="0"/>
                        <a:t>5s</a:t>
                      </a:r>
                    </a:p>
                  </a:txBody>
                  <a:tcPr marL="68580" marR="68580" marT="34290" marB="34290"/>
                </a:tc>
                <a:tc>
                  <a:txBody>
                    <a:bodyPr/>
                    <a:lstStyle/>
                    <a:p>
                      <a:r>
                        <a:rPr lang="en-US" sz="1500" dirty="0"/>
                        <a:t>iPhone</a:t>
                      </a:r>
                    </a:p>
                    <a:p>
                      <a:r>
                        <a:rPr lang="en-US" sz="1500" dirty="0"/>
                        <a:t>6</a:t>
                      </a:r>
                    </a:p>
                  </a:txBody>
                  <a:tcPr marL="68580" marR="68580" marT="34290" marB="34290"/>
                </a:tc>
                <a:tc>
                  <a:txBody>
                    <a:bodyPr/>
                    <a:lstStyle/>
                    <a:p>
                      <a:r>
                        <a:rPr lang="en-US" sz="1500" dirty="0"/>
                        <a:t>iPhone </a:t>
                      </a:r>
                    </a:p>
                    <a:p>
                      <a:r>
                        <a:rPr lang="en-US" sz="1500" dirty="0"/>
                        <a:t>6s</a:t>
                      </a:r>
                    </a:p>
                  </a:txBody>
                  <a:tcPr marL="68580" marR="68580" marT="34290" marB="34290"/>
                </a:tc>
                <a:tc>
                  <a:txBody>
                    <a:bodyPr/>
                    <a:lstStyle/>
                    <a:p>
                      <a:r>
                        <a:rPr lang="en-US" sz="1500" dirty="0"/>
                        <a:t>iPhone </a:t>
                      </a:r>
                    </a:p>
                    <a:p>
                      <a:r>
                        <a:rPr lang="en-US" sz="1500" dirty="0"/>
                        <a:t>7</a:t>
                      </a:r>
                    </a:p>
                  </a:txBody>
                  <a:tcPr marL="68580" marR="68580" marT="34290" marB="34290"/>
                </a:tc>
                <a:tc>
                  <a:txBody>
                    <a:bodyPr/>
                    <a:lstStyle/>
                    <a:p>
                      <a:r>
                        <a:rPr lang="en-US" sz="1500" dirty="0"/>
                        <a:t>iPhone</a:t>
                      </a:r>
                      <a:r>
                        <a:rPr lang="en-US" sz="1500" baseline="0" dirty="0"/>
                        <a:t> </a:t>
                      </a:r>
                    </a:p>
                    <a:p>
                      <a:r>
                        <a:rPr lang="en-US" sz="1500" baseline="0" dirty="0"/>
                        <a:t>8 &amp; X</a:t>
                      </a:r>
                      <a:endParaRPr lang="en-US" sz="1500" dirty="0"/>
                    </a:p>
                  </a:txBody>
                  <a:tcPr marL="68580" marR="68580" marT="34290" marB="34290"/>
                </a:tc>
                <a:extLst>
                  <a:ext uri="{0D108BD9-81ED-4DB2-BD59-A6C34878D82A}">
                    <a16:rowId xmlns:a16="http://schemas.microsoft.com/office/drawing/2014/main" val="10002"/>
                  </a:ext>
                </a:extLst>
              </a:tr>
              <a:tr h="480060">
                <a:tc>
                  <a:txBody>
                    <a:bodyPr/>
                    <a:lstStyle/>
                    <a:p>
                      <a:r>
                        <a:rPr lang="en-US" sz="1400" b="1" dirty="0"/>
                        <a:t>Node</a:t>
                      </a:r>
                    </a:p>
                  </a:txBody>
                  <a:tcPr marL="68580" marR="68580" marT="34290" marB="34290"/>
                </a:tc>
                <a:tc>
                  <a:txBody>
                    <a:bodyPr/>
                    <a:lstStyle/>
                    <a:p>
                      <a:r>
                        <a:rPr lang="en-US" sz="1400" dirty="0"/>
                        <a:t>45nm Samsung</a:t>
                      </a:r>
                    </a:p>
                  </a:txBody>
                  <a:tcPr marL="68580" marR="68580" marT="34290" marB="34290"/>
                </a:tc>
                <a:tc>
                  <a:txBody>
                    <a:bodyPr/>
                    <a:lstStyle/>
                    <a:p>
                      <a:r>
                        <a:rPr lang="en-US" sz="1400" dirty="0"/>
                        <a:t>45nm Samsung</a:t>
                      </a:r>
                    </a:p>
                  </a:txBody>
                  <a:tcPr marL="68580" marR="68580" marT="34290" marB="34290"/>
                </a:tc>
                <a:tc>
                  <a:txBody>
                    <a:bodyPr/>
                    <a:lstStyle/>
                    <a:p>
                      <a:r>
                        <a:rPr lang="en-US" sz="1400" dirty="0"/>
                        <a:t>32nm Samsung</a:t>
                      </a:r>
                    </a:p>
                  </a:txBody>
                  <a:tcPr marL="68580" marR="68580" marT="34290" marB="34290"/>
                </a:tc>
                <a:tc>
                  <a:txBody>
                    <a:bodyPr/>
                    <a:lstStyle/>
                    <a:p>
                      <a:r>
                        <a:rPr lang="en-US" sz="1400" dirty="0"/>
                        <a:t>28nm Samsung</a:t>
                      </a:r>
                    </a:p>
                  </a:txBody>
                  <a:tcPr marL="68580" marR="68580" marT="34290" marB="34290"/>
                </a:tc>
                <a:tc>
                  <a:txBody>
                    <a:bodyPr/>
                    <a:lstStyle/>
                    <a:p>
                      <a:r>
                        <a:rPr lang="en-US" sz="1400" dirty="0"/>
                        <a:t>20nm TSMC</a:t>
                      </a:r>
                    </a:p>
                  </a:txBody>
                  <a:tcPr marL="68580" marR="68580" marT="34290" marB="34290"/>
                </a:tc>
                <a:tc>
                  <a:txBody>
                    <a:bodyPr/>
                    <a:lstStyle/>
                    <a:p>
                      <a:r>
                        <a:rPr lang="en-US" sz="1400" dirty="0"/>
                        <a:t>16nm/14nm TSMC/Samsung</a:t>
                      </a:r>
                    </a:p>
                  </a:txBody>
                  <a:tcPr marL="68580" marR="68580" marT="34290" marB="34290"/>
                </a:tc>
                <a:tc>
                  <a:txBody>
                    <a:bodyPr/>
                    <a:lstStyle/>
                    <a:p>
                      <a:r>
                        <a:rPr lang="en-US" sz="1400" dirty="0"/>
                        <a:t>16nm TSMC</a:t>
                      </a:r>
                    </a:p>
                  </a:txBody>
                  <a:tcPr marL="68580" marR="68580" marT="34290" marB="34290"/>
                </a:tc>
                <a:tc>
                  <a:txBody>
                    <a:bodyPr/>
                    <a:lstStyle/>
                    <a:p>
                      <a:r>
                        <a:rPr lang="en-US" sz="1400" dirty="0"/>
                        <a:t>10nm </a:t>
                      </a:r>
                    </a:p>
                    <a:p>
                      <a:r>
                        <a:rPr lang="en-US" sz="1400" dirty="0"/>
                        <a:t>TSMC</a:t>
                      </a:r>
                    </a:p>
                  </a:txBody>
                  <a:tcPr marL="68580" marR="68580" marT="34290" marB="34290"/>
                </a:tc>
                <a:extLst>
                  <a:ext uri="{0D108BD9-81ED-4DB2-BD59-A6C34878D82A}">
                    <a16:rowId xmlns:a16="http://schemas.microsoft.com/office/drawing/2014/main" val="10003"/>
                  </a:ext>
                </a:extLst>
              </a:tr>
              <a:tr h="525780">
                <a:tc>
                  <a:txBody>
                    <a:bodyPr/>
                    <a:lstStyle/>
                    <a:p>
                      <a:r>
                        <a:rPr lang="en-US" sz="1500" b="1" dirty="0"/>
                        <a:t>Area [cm2]</a:t>
                      </a:r>
                    </a:p>
                  </a:txBody>
                  <a:tcPr marL="68580" marR="68580" marT="34290" marB="34290"/>
                </a:tc>
                <a:tc>
                  <a:txBody>
                    <a:bodyPr/>
                    <a:lstStyle/>
                    <a:p>
                      <a:r>
                        <a:rPr lang="en-US" sz="1500" dirty="0"/>
                        <a:t>0.52</a:t>
                      </a:r>
                    </a:p>
                  </a:txBody>
                  <a:tcPr marL="68580" marR="68580" marT="34290" marB="34290"/>
                </a:tc>
                <a:tc>
                  <a:txBody>
                    <a:bodyPr/>
                    <a:lstStyle/>
                    <a:p>
                      <a:r>
                        <a:rPr lang="en-US" sz="1500" dirty="0"/>
                        <a:t>1.25</a:t>
                      </a:r>
                    </a:p>
                  </a:txBody>
                  <a:tcPr marL="68580" marR="68580" marT="34290" marB="34290"/>
                </a:tc>
                <a:tc>
                  <a:txBody>
                    <a:bodyPr/>
                    <a:lstStyle/>
                    <a:p>
                      <a:r>
                        <a:rPr lang="en-US" sz="1500" dirty="0"/>
                        <a:t>0.96</a:t>
                      </a:r>
                    </a:p>
                  </a:txBody>
                  <a:tcPr marL="68580" marR="68580" marT="34290" marB="34290"/>
                </a:tc>
                <a:tc>
                  <a:txBody>
                    <a:bodyPr/>
                    <a:lstStyle/>
                    <a:p>
                      <a:r>
                        <a:rPr lang="en-US" sz="1500" dirty="0"/>
                        <a:t>1.03</a:t>
                      </a:r>
                    </a:p>
                  </a:txBody>
                  <a:tcPr marL="68580" marR="68580" marT="34290" marB="34290"/>
                </a:tc>
                <a:tc>
                  <a:txBody>
                    <a:bodyPr/>
                    <a:lstStyle/>
                    <a:p>
                      <a:r>
                        <a:rPr lang="en-US" sz="1500" dirty="0"/>
                        <a:t>0.89</a:t>
                      </a:r>
                    </a:p>
                  </a:txBody>
                  <a:tcPr marL="68580" marR="68580" marT="34290" marB="34290"/>
                </a:tc>
                <a:tc>
                  <a:txBody>
                    <a:bodyPr/>
                    <a:lstStyle/>
                    <a:p>
                      <a:r>
                        <a:rPr lang="en-US" sz="1500" dirty="0"/>
                        <a:t>1.05/0.96</a:t>
                      </a:r>
                    </a:p>
                  </a:txBody>
                  <a:tcPr marL="68580" marR="68580" marT="34290" marB="34290"/>
                </a:tc>
                <a:tc>
                  <a:txBody>
                    <a:bodyPr/>
                    <a:lstStyle/>
                    <a:p>
                      <a:r>
                        <a:rPr lang="en-US" sz="1500" dirty="0"/>
                        <a:t>1.25</a:t>
                      </a:r>
                    </a:p>
                  </a:txBody>
                  <a:tcPr marL="68580" marR="68580" marT="34290" marB="34290"/>
                </a:tc>
                <a:tc>
                  <a:txBody>
                    <a:bodyPr/>
                    <a:lstStyle/>
                    <a:p>
                      <a:r>
                        <a:rPr lang="en-US" sz="1500" dirty="0"/>
                        <a:t>0.88</a:t>
                      </a:r>
                    </a:p>
                  </a:txBody>
                  <a:tcPr marL="68580" marR="68580" marT="34290" marB="34290"/>
                </a:tc>
                <a:extLst>
                  <a:ext uri="{0D108BD9-81ED-4DB2-BD59-A6C34878D82A}">
                    <a16:rowId xmlns:a16="http://schemas.microsoft.com/office/drawing/2014/main" val="10004"/>
                  </a:ext>
                </a:extLst>
              </a:tr>
            </a:tbl>
          </a:graphicData>
        </a:graphic>
      </p:graphicFrame>
      <p:sp>
        <p:nvSpPr>
          <p:cNvPr id="28" name="TextBox 27"/>
          <p:cNvSpPr txBox="1"/>
          <p:nvPr/>
        </p:nvSpPr>
        <p:spPr>
          <a:xfrm>
            <a:off x="7656490" y="5396415"/>
            <a:ext cx="1487510" cy="196208"/>
          </a:xfrm>
          <a:prstGeom prst="rect">
            <a:avLst/>
          </a:prstGeom>
          <a:noFill/>
        </p:spPr>
        <p:txBody>
          <a:bodyPr wrap="square" rtlCol="0">
            <a:spAutoFit/>
          </a:bodyPr>
          <a:lstStyle/>
          <a:p>
            <a:pPr defTabSz="685800"/>
            <a:r>
              <a:rPr lang="en-US" sz="675" dirty="0">
                <a:solidFill>
                  <a:prstClr val="black"/>
                </a:solidFill>
                <a:cs typeface="Arial" pitchFamily="34" charset="0"/>
              </a:rPr>
              <a:t>Die photos: </a:t>
            </a:r>
            <a:r>
              <a:rPr lang="en-US" sz="675" dirty="0" err="1">
                <a:solidFill>
                  <a:prstClr val="black"/>
                </a:solidFill>
                <a:cs typeface="Arial" pitchFamily="34" charset="0"/>
              </a:rPr>
              <a:t>chipworks</a:t>
            </a:r>
            <a:r>
              <a:rPr lang="en-US" sz="675" dirty="0">
                <a:solidFill>
                  <a:prstClr val="black"/>
                </a:solidFill>
                <a:cs typeface="Arial" pitchFamily="34" charset="0"/>
              </a:rPr>
              <a:t>/</a:t>
            </a:r>
            <a:r>
              <a:rPr lang="en-US" sz="675" dirty="0" err="1">
                <a:solidFill>
                  <a:prstClr val="black"/>
                </a:solidFill>
                <a:cs typeface="Arial" pitchFamily="34" charset="0"/>
              </a:rPr>
              <a:t>TechInsights</a:t>
            </a:r>
            <a:endParaRPr lang="en-US" sz="675" dirty="0">
              <a:solidFill>
                <a:prstClr val="black"/>
              </a:solidFill>
              <a:cs typeface="Arial" pitchFamily="34" charset="0"/>
            </a:endParaRPr>
          </a:p>
        </p:txBody>
      </p:sp>
      <p:pic>
        <p:nvPicPr>
          <p:cNvPr id="29"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87614" y="4358961"/>
            <a:ext cx="795239" cy="857250"/>
          </a:xfrm>
          <a:prstGeom prst="rect">
            <a:avLst/>
          </a:prstGeom>
          <a:ln w="38100" cmpd="sng">
            <a:noFill/>
          </a:ln>
          <a:effectLst>
            <a:outerShdw blurRad="50800" dist="38100" dir="2700000" algn="tl" rotWithShape="0">
              <a:prstClr val="black">
                <a:alpha val="40000"/>
              </a:prstClr>
            </a:outerShdw>
          </a:effectLst>
        </p:spPr>
      </p:pic>
      <p:pic>
        <p:nvPicPr>
          <p:cNvPr id="30" name="Picture 2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25772" y="4358961"/>
            <a:ext cx="690659" cy="857250"/>
          </a:xfrm>
          <a:prstGeom prst="rect">
            <a:avLst/>
          </a:prstGeom>
          <a:ln w="38100" cmpd="sng">
            <a:noFill/>
          </a:ln>
          <a:effectLst>
            <a:outerShdw blurRad="50800" dist="38100" dir="2700000" algn="tl" rotWithShape="0">
              <a:prstClr val="black">
                <a:alpha val="40000"/>
              </a:prstClr>
            </a:outerShdw>
          </a:effectLst>
        </p:spPr>
      </p:pic>
      <p:pic>
        <p:nvPicPr>
          <p:cNvPr id="31" name="Picture 30" descr="A7-annotated.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71982" y="4358961"/>
            <a:ext cx="723840" cy="821656"/>
          </a:xfrm>
          <a:prstGeom prst="rect">
            <a:avLst/>
          </a:prstGeom>
          <a:ln w="38100" cmpd="sng">
            <a:noFill/>
          </a:ln>
          <a:effectLst>
            <a:outerShdw blurRad="200025" dist="76200" dir="2700000" algn="tl" rotWithShape="0">
              <a:prstClr val="black">
                <a:alpha val="55000"/>
              </a:prstClr>
            </a:outerShdw>
          </a:effectLst>
        </p:spPr>
      </p:pic>
      <p:pic>
        <p:nvPicPr>
          <p:cNvPr id="32" name="Picture 31" descr="apple_a6_dieshot.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80186" y="4359441"/>
            <a:ext cx="754988" cy="762647"/>
          </a:xfrm>
          <a:prstGeom prst="rect">
            <a:avLst/>
          </a:prstGeom>
          <a:ln w="38100" cmpd="sng">
            <a:noFill/>
          </a:ln>
          <a:effectLst>
            <a:outerShdw blurRad="200025" dist="76200" dir="2700000" algn="tl" rotWithShape="0">
              <a:prstClr val="black">
                <a:alpha val="55000"/>
              </a:prstClr>
            </a:outerShdw>
          </a:effectLst>
        </p:spPr>
      </p:pic>
      <p:pic>
        <p:nvPicPr>
          <p:cNvPr id="34" name="Picture 3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18206" y="4358961"/>
            <a:ext cx="720841" cy="893716"/>
          </a:xfrm>
          <a:prstGeom prst="rect">
            <a:avLst/>
          </a:prstGeom>
          <a:ln w="38100" cmpd="sng">
            <a:noFill/>
          </a:ln>
          <a:effectLst>
            <a:outerShdw blurRad="50800" dist="50800" dir="2700000" algn="tl" rotWithShape="0">
              <a:prstClr val="black">
                <a:alpha val="40000"/>
              </a:prstClr>
            </a:outerShdw>
          </a:effectLst>
        </p:spPr>
      </p:pic>
      <p:pic>
        <p:nvPicPr>
          <p:cNvPr id="36" name="Picture 3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12565" y="4358962"/>
            <a:ext cx="514350" cy="516320"/>
          </a:xfrm>
          <a:prstGeom prst="rect">
            <a:avLst/>
          </a:prstGeom>
          <a:ln w="38100" cmpd="sng">
            <a:noFill/>
          </a:ln>
          <a:effectLst>
            <a:outerShdw blurRad="50800" dist="50800" dir="2700000" algn="tl" rotWithShape="0">
              <a:prstClr val="black">
                <a:alpha val="40000"/>
              </a:prstClr>
            </a:outerShdw>
          </a:effectLst>
        </p:spPr>
      </p:pic>
      <p:pic>
        <p:nvPicPr>
          <p:cNvPr id="3" name="Picture 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35881" y="4358961"/>
            <a:ext cx="945305" cy="995606"/>
          </a:xfrm>
          <a:prstGeom prst="rect">
            <a:avLst/>
          </a:prstGeom>
          <a:effectLst>
            <a:outerShdw blurRad="50800" dist="76200" dir="2700000" sx="98000" sy="98000" algn="tl" rotWithShape="0">
              <a:prstClr val="black">
                <a:alpha val="40000"/>
              </a:prstClr>
            </a:outerShdw>
          </a:effectLst>
        </p:spPr>
      </p:pic>
      <p:sp>
        <p:nvSpPr>
          <p:cNvPr id="15" name="TextBox 14"/>
          <p:cNvSpPr txBox="1"/>
          <p:nvPr/>
        </p:nvSpPr>
        <p:spPr>
          <a:xfrm>
            <a:off x="7656490" y="5515182"/>
            <a:ext cx="1005837" cy="196208"/>
          </a:xfrm>
          <a:prstGeom prst="rect">
            <a:avLst/>
          </a:prstGeom>
          <a:noFill/>
        </p:spPr>
        <p:txBody>
          <a:bodyPr wrap="square" rtlCol="0">
            <a:spAutoFit/>
          </a:bodyPr>
          <a:lstStyle/>
          <a:p>
            <a:pPr defTabSz="685800"/>
            <a:r>
              <a:rPr lang="en-US" sz="675" dirty="0">
                <a:solidFill>
                  <a:prstClr val="black"/>
                </a:solidFill>
                <a:cs typeface="Arial" pitchFamily="34" charset="0"/>
              </a:rPr>
              <a:t>Data source: </a:t>
            </a:r>
            <a:r>
              <a:rPr lang="en-US" sz="675" dirty="0" err="1">
                <a:solidFill>
                  <a:prstClr val="black"/>
                </a:solidFill>
                <a:cs typeface="Arial" pitchFamily="34" charset="0"/>
              </a:rPr>
              <a:t>wikipedia</a:t>
            </a:r>
            <a:endParaRPr lang="en-US" sz="675" dirty="0">
              <a:solidFill>
                <a:prstClr val="black"/>
              </a:solidFill>
              <a:cs typeface="Arial" pitchFamily="34" charset="0"/>
            </a:endParaRPr>
          </a:p>
        </p:txBody>
      </p:sp>
    </p:spTree>
    <p:extLst>
      <p:ext uri="{BB962C8B-B14F-4D97-AF65-F5344CB8AC3E}">
        <p14:creationId xmlns:p14="http://schemas.microsoft.com/office/powerpoint/2010/main" val="749805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dissolve">
                                      <p:cBhvr>
                                        <p:cTn id="11" dur="500"/>
                                        <p:tgtEl>
                                          <p:spTgt spid="34"/>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dissolve">
                                      <p:cBhvr>
                                        <p:cTn id="15" dur="500"/>
                                        <p:tgtEl>
                                          <p:spTgt spid="32"/>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dissolve">
                                      <p:cBhvr>
                                        <p:cTn id="23" dur="500"/>
                                        <p:tgtEl>
                                          <p:spTgt spid="30"/>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dissolve">
                                      <p:cBhvr>
                                        <p:cTn id="27" dur="500"/>
                                        <p:tgtEl>
                                          <p:spTgt spid="29"/>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dissolv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857250"/>
            <a:ext cx="0" cy="0"/>
          </a:xfrm>
        </p:spPr>
        <p:txBody>
          <a:bodyPr/>
          <a:lstStyle/>
          <a:p>
            <a:pPr>
              <a:defRPr/>
            </a:pPr>
            <a:fld id="{38F9AAB4-5C54-4965-BD43-ABEC4EE917A3}" type="slidenum">
              <a:rPr lang="en-US" smtClean="0">
                <a:solidFill>
                  <a:prstClr val="white"/>
                </a:solidFill>
              </a:rPr>
              <a:pPr>
                <a:defRPr/>
              </a:pPr>
              <a:t>42</a:t>
            </a:fld>
            <a:endParaRPr lang="en-US">
              <a:solidFill>
                <a:prstClr val="white"/>
              </a:solidFill>
            </a:endParaRPr>
          </a:p>
        </p:txBody>
      </p:sp>
      <p:pic>
        <p:nvPicPr>
          <p:cNvPr id="6" name="Picture 5">
            <a:extLst>
              <a:ext uri="{FF2B5EF4-FFF2-40B4-BE49-F238E27FC236}">
                <a16:creationId xmlns:a16="http://schemas.microsoft.com/office/drawing/2014/main" id="{BEB7EC84-D9D4-201E-262E-E10D609C4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57514" y="-2709575"/>
            <a:ext cx="7834700" cy="11087088"/>
          </a:xfrm>
          <a:prstGeom prst="rect">
            <a:avLst/>
          </a:prstGeom>
        </p:spPr>
      </p:pic>
    </p:spTree>
    <p:extLst>
      <p:ext uri="{BB962C8B-B14F-4D97-AF65-F5344CB8AC3E}">
        <p14:creationId xmlns:p14="http://schemas.microsoft.com/office/powerpoint/2010/main" val="2690450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FB795D3-D905-5B41-BB9A-4652A9CD593C}"/>
              </a:ext>
            </a:extLst>
          </p:cNvPr>
          <p:cNvSpPr>
            <a:spLocks noGrp="1"/>
          </p:cNvSpPr>
          <p:nvPr>
            <p:ph type="ftr" sz="quarter" idx="10"/>
          </p:nvPr>
        </p:nvSpPr>
        <p:spPr/>
        <p:txBody>
          <a:bodyPr/>
          <a:lstStyle/>
          <a:p>
            <a:pPr>
              <a:defRPr/>
            </a:pPr>
            <a:r>
              <a:rPr lang="en-US"/>
              <a:t>(c)  Giovanni De Micheli</a:t>
            </a:r>
          </a:p>
        </p:txBody>
      </p:sp>
      <p:sp>
        <p:nvSpPr>
          <p:cNvPr id="3" name="Slide Number Placeholder 2">
            <a:extLst>
              <a:ext uri="{FF2B5EF4-FFF2-40B4-BE49-F238E27FC236}">
                <a16:creationId xmlns:a16="http://schemas.microsoft.com/office/drawing/2014/main" id="{DD1586BF-B406-A245-AD6C-0120EA18CFD7}"/>
              </a:ext>
            </a:extLst>
          </p:cNvPr>
          <p:cNvSpPr>
            <a:spLocks noGrp="1"/>
          </p:cNvSpPr>
          <p:nvPr>
            <p:ph type="sldNum" sz="quarter" idx="11"/>
          </p:nvPr>
        </p:nvSpPr>
        <p:spPr/>
        <p:txBody>
          <a:bodyPr/>
          <a:lstStyle/>
          <a:p>
            <a:pPr>
              <a:defRPr/>
            </a:pPr>
            <a:fld id="{0A4F8F8D-4A16-2A43-B027-EAA7BFC07ECF}" type="slidenum">
              <a:rPr lang="en-US" smtClean="0"/>
              <a:pPr>
                <a:defRPr/>
              </a:pPr>
              <a:t>43</a:t>
            </a:fld>
            <a:endParaRPr lang="en-US"/>
          </a:p>
        </p:txBody>
      </p:sp>
      <p:pic>
        <p:nvPicPr>
          <p:cNvPr id="7" name="Picture 6">
            <a:extLst>
              <a:ext uri="{FF2B5EF4-FFF2-40B4-BE49-F238E27FC236}">
                <a16:creationId xmlns:a16="http://schemas.microsoft.com/office/drawing/2014/main" id="{E2700B22-88D6-C148-A7FA-433C5981CED9}"/>
              </a:ext>
            </a:extLst>
          </p:cNvPr>
          <p:cNvPicPr>
            <a:picLocks noChangeAspect="1"/>
          </p:cNvPicPr>
          <p:nvPr/>
        </p:nvPicPr>
        <p:blipFill rotWithShape="1">
          <a:blip r:embed="rId2">
            <a:extLst>
              <a:ext uri="{28A0092B-C50C-407E-A947-70E740481C1C}">
                <a14:useLocalDpi xmlns:a14="http://schemas.microsoft.com/office/drawing/2010/main" val="0"/>
              </a:ext>
            </a:extLst>
          </a:blip>
          <a:srcRect l="25012" t="-1131" r="32822" b="63207"/>
          <a:stretch/>
        </p:blipFill>
        <p:spPr>
          <a:xfrm>
            <a:off x="0" y="494271"/>
            <a:ext cx="8988216" cy="3447535"/>
          </a:xfrm>
          <a:prstGeom prst="rect">
            <a:avLst/>
          </a:prstGeom>
        </p:spPr>
      </p:pic>
    </p:spTree>
    <p:extLst>
      <p:ext uri="{BB962C8B-B14F-4D97-AF65-F5344CB8AC3E}">
        <p14:creationId xmlns:p14="http://schemas.microsoft.com/office/powerpoint/2010/main" val="5595819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Capabilities Today</a:t>
            </a:r>
          </a:p>
        </p:txBody>
      </p:sp>
      <p:sp>
        <p:nvSpPr>
          <p:cNvPr id="5" name="Footer Placeholder 4"/>
          <p:cNvSpPr>
            <a:spLocks noGrp="1"/>
          </p:cNvSpPr>
          <p:nvPr>
            <p:ph type="ftr" sz="quarter" idx="11"/>
          </p:nvPr>
        </p:nvSpPr>
        <p:spPr>
          <a:xfrm>
            <a:off x="6109855" y="6356350"/>
            <a:ext cx="2576945" cy="487363"/>
          </a:xfrm>
        </p:spPr>
        <p:txBody>
          <a:bodyPr/>
          <a:lstStyle/>
          <a:p>
            <a:r>
              <a:rPr lang="en-US"/>
              <a:t>Credit: Stanford </a:t>
            </a:r>
            <a:r>
              <a:rPr lang="en-US" dirty="0"/>
              <a:t>EE292A Lecture 1</a:t>
            </a:r>
          </a:p>
        </p:txBody>
      </p:sp>
      <p:sp>
        <p:nvSpPr>
          <p:cNvPr id="3" name="Content Placeholder 2"/>
          <p:cNvSpPr>
            <a:spLocks noGrp="1"/>
          </p:cNvSpPr>
          <p:nvPr>
            <p:ph idx="4294967295"/>
          </p:nvPr>
        </p:nvSpPr>
        <p:spPr>
          <a:xfrm>
            <a:off x="394855" y="2741689"/>
            <a:ext cx="1636563" cy="2102644"/>
          </a:xfrm>
        </p:spPr>
        <p:txBody>
          <a:bodyPr>
            <a:normAutofit lnSpcReduction="10000"/>
          </a:bodyPr>
          <a:lstStyle/>
          <a:p>
            <a:r>
              <a:rPr lang="en-US" sz="2100" dirty="0"/>
              <a:t>Billions of transistors </a:t>
            </a:r>
          </a:p>
          <a:p>
            <a:endParaRPr lang="en-US" sz="2100" dirty="0"/>
          </a:p>
          <a:p>
            <a:r>
              <a:rPr lang="en-US" sz="2100" dirty="0"/>
              <a:t>Trillions of </a:t>
            </a:r>
            <a:r>
              <a:rPr lang="en-US" sz="2100" dirty="0" err="1"/>
              <a:t>poligons</a:t>
            </a:r>
            <a:endParaRPr lang="en-US" sz="2100" dirty="0"/>
          </a:p>
        </p:txBody>
      </p:sp>
      <p:sp>
        <p:nvSpPr>
          <p:cNvPr id="12" name="TextBox 11"/>
          <p:cNvSpPr txBox="1"/>
          <p:nvPr/>
        </p:nvSpPr>
        <p:spPr>
          <a:xfrm>
            <a:off x="5879306" y="5562756"/>
            <a:ext cx="1157288" cy="253916"/>
          </a:xfrm>
          <a:prstGeom prst="rect">
            <a:avLst/>
          </a:prstGeom>
          <a:noFill/>
        </p:spPr>
        <p:txBody>
          <a:bodyPr wrap="square" rtlCol="0">
            <a:spAutoFit/>
          </a:bodyPr>
          <a:lstStyle/>
          <a:p>
            <a:r>
              <a:rPr lang="en-US" sz="1050" dirty="0"/>
              <a:t>Source: Wikipedia</a:t>
            </a:r>
          </a:p>
        </p:txBody>
      </p:sp>
      <p:graphicFrame>
        <p:nvGraphicFramePr>
          <p:cNvPr id="13" name="Table 12">
            <a:extLst>
              <a:ext uri="{FF2B5EF4-FFF2-40B4-BE49-F238E27FC236}">
                <a16:creationId xmlns:a16="http://schemas.microsoft.com/office/drawing/2014/main" id="{C53E3495-7391-3C49-B865-D5D0BCC56128}"/>
              </a:ext>
            </a:extLst>
          </p:cNvPr>
          <p:cNvGraphicFramePr>
            <a:graphicFrameLocks noGrp="1"/>
          </p:cNvGraphicFramePr>
          <p:nvPr>
            <p:extLst>
              <p:ext uri="{D42A27DB-BD31-4B8C-83A1-F6EECF244321}">
                <p14:modId xmlns:p14="http://schemas.microsoft.com/office/powerpoint/2010/main" val="3969104372"/>
              </p:ext>
            </p:extLst>
          </p:nvPr>
        </p:nvGraphicFramePr>
        <p:xfrm>
          <a:off x="2026222" y="2023266"/>
          <a:ext cx="6489129" cy="3592830"/>
        </p:xfrm>
        <a:graphic>
          <a:graphicData uri="http://schemas.openxmlformats.org/drawingml/2006/table">
            <a:tbl>
              <a:tblPr firstRow="1" bandRow="1">
                <a:tableStyleId>{5C22544A-7EE6-4342-B048-85BDC9FD1C3A}</a:tableStyleId>
              </a:tblPr>
              <a:tblGrid>
                <a:gridCol w="1991596">
                  <a:extLst>
                    <a:ext uri="{9D8B030D-6E8A-4147-A177-3AD203B41FA5}">
                      <a16:colId xmlns:a16="http://schemas.microsoft.com/office/drawing/2014/main" val="1260268595"/>
                    </a:ext>
                  </a:extLst>
                </a:gridCol>
                <a:gridCol w="945792">
                  <a:extLst>
                    <a:ext uri="{9D8B030D-6E8A-4147-A177-3AD203B41FA5}">
                      <a16:colId xmlns:a16="http://schemas.microsoft.com/office/drawing/2014/main" val="1239160966"/>
                    </a:ext>
                  </a:extLst>
                </a:gridCol>
                <a:gridCol w="693736">
                  <a:extLst>
                    <a:ext uri="{9D8B030D-6E8A-4147-A177-3AD203B41FA5}">
                      <a16:colId xmlns:a16="http://schemas.microsoft.com/office/drawing/2014/main" val="3999439089"/>
                    </a:ext>
                  </a:extLst>
                </a:gridCol>
                <a:gridCol w="859843">
                  <a:extLst>
                    <a:ext uri="{9D8B030D-6E8A-4147-A177-3AD203B41FA5}">
                      <a16:colId xmlns:a16="http://schemas.microsoft.com/office/drawing/2014/main" val="3432668389"/>
                    </a:ext>
                  </a:extLst>
                </a:gridCol>
                <a:gridCol w="916640">
                  <a:extLst>
                    <a:ext uri="{9D8B030D-6E8A-4147-A177-3AD203B41FA5}">
                      <a16:colId xmlns:a16="http://schemas.microsoft.com/office/drawing/2014/main" val="442202663"/>
                    </a:ext>
                  </a:extLst>
                </a:gridCol>
                <a:gridCol w="1081522">
                  <a:extLst>
                    <a:ext uri="{9D8B030D-6E8A-4147-A177-3AD203B41FA5}">
                      <a16:colId xmlns:a16="http://schemas.microsoft.com/office/drawing/2014/main" val="1129433773"/>
                    </a:ext>
                  </a:extLst>
                </a:gridCol>
              </a:tblGrid>
              <a:tr h="278130">
                <a:tc>
                  <a:txBody>
                    <a:bodyPr/>
                    <a:lstStyle/>
                    <a:p>
                      <a:pPr algn="ctr"/>
                      <a:r>
                        <a:rPr lang="en-US" sz="1400" dirty="0"/>
                        <a:t>Processor</a:t>
                      </a:r>
                    </a:p>
                  </a:txBody>
                  <a:tcPr marL="68580" marR="68580" marT="34290" marB="34290">
                    <a:solidFill>
                      <a:srgbClr val="0070C0"/>
                    </a:solidFill>
                  </a:tcPr>
                </a:tc>
                <a:tc>
                  <a:txBody>
                    <a:bodyPr/>
                    <a:lstStyle/>
                    <a:p>
                      <a:pPr algn="ctr"/>
                      <a:r>
                        <a:rPr lang="en-US" sz="1400" dirty="0"/>
                        <a:t>Transistors</a:t>
                      </a:r>
                    </a:p>
                  </a:txBody>
                  <a:tcPr marL="68580" marR="68580" marT="34290" marB="34290">
                    <a:solidFill>
                      <a:srgbClr val="0070C0"/>
                    </a:solidFill>
                  </a:tcPr>
                </a:tc>
                <a:tc>
                  <a:txBody>
                    <a:bodyPr/>
                    <a:lstStyle/>
                    <a:p>
                      <a:pPr algn="ctr"/>
                      <a:r>
                        <a:rPr lang="en-US" sz="1400" dirty="0"/>
                        <a:t>Year</a:t>
                      </a:r>
                    </a:p>
                  </a:txBody>
                  <a:tcPr marL="68580" marR="68580" marT="34290" marB="34290">
                    <a:solidFill>
                      <a:srgbClr val="0070C0"/>
                    </a:solidFill>
                  </a:tcPr>
                </a:tc>
                <a:tc>
                  <a:txBody>
                    <a:bodyPr/>
                    <a:lstStyle/>
                    <a:p>
                      <a:pPr algn="ctr"/>
                      <a:r>
                        <a:rPr lang="en-US" sz="1400" dirty="0"/>
                        <a:t>Designer</a:t>
                      </a:r>
                    </a:p>
                  </a:txBody>
                  <a:tcPr marL="68580" marR="68580" marT="34290" marB="34290">
                    <a:solidFill>
                      <a:srgbClr val="0070C0"/>
                    </a:solidFill>
                  </a:tcPr>
                </a:tc>
                <a:tc>
                  <a:txBody>
                    <a:bodyPr/>
                    <a:lstStyle/>
                    <a:p>
                      <a:pPr algn="ctr"/>
                      <a:r>
                        <a:rPr lang="en-US" sz="1400" dirty="0"/>
                        <a:t>Process</a:t>
                      </a:r>
                    </a:p>
                  </a:txBody>
                  <a:tcPr marL="68580" marR="68580" marT="34290" marB="34290">
                    <a:solidFill>
                      <a:srgbClr val="0070C0"/>
                    </a:solidFill>
                  </a:tcPr>
                </a:tc>
                <a:tc>
                  <a:txBody>
                    <a:bodyPr/>
                    <a:lstStyle/>
                    <a:p>
                      <a:pPr algn="ctr"/>
                      <a:r>
                        <a:rPr lang="en-US" sz="1400" dirty="0"/>
                        <a:t>Area [mm</a:t>
                      </a:r>
                      <a:r>
                        <a:rPr lang="en-US" sz="1400" baseline="30000" dirty="0"/>
                        <a:t>2</a:t>
                      </a:r>
                      <a:r>
                        <a:rPr lang="en-US" sz="1400" dirty="0"/>
                        <a:t>]</a:t>
                      </a:r>
                    </a:p>
                  </a:txBody>
                  <a:tcPr marL="68580" marR="68580" marT="34290" marB="34290">
                    <a:solidFill>
                      <a:srgbClr val="0070C0"/>
                    </a:solidFill>
                  </a:tcPr>
                </a:tc>
                <a:extLst>
                  <a:ext uri="{0D108BD9-81ED-4DB2-BD59-A6C34878D82A}">
                    <a16:rowId xmlns:a16="http://schemas.microsoft.com/office/drawing/2014/main" val="932121843"/>
                  </a:ext>
                </a:extLst>
              </a:tr>
              <a:tr h="278130">
                <a:tc>
                  <a:txBody>
                    <a:bodyPr/>
                    <a:lstStyle/>
                    <a:p>
                      <a:pPr algn="ctr"/>
                      <a:r>
                        <a:rPr lang="en-US" sz="1400" dirty="0"/>
                        <a:t>Intel 4004</a:t>
                      </a:r>
                    </a:p>
                  </a:txBody>
                  <a:tcPr marL="68580" marR="68580" marT="34290" marB="34290"/>
                </a:tc>
                <a:tc>
                  <a:txBody>
                    <a:bodyPr/>
                    <a:lstStyle/>
                    <a:p>
                      <a:pPr algn="ctr"/>
                      <a:r>
                        <a:rPr lang="en-US" sz="1400" dirty="0"/>
                        <a:t>2300</a:t>
                      </a:r>
                    </a:p>
                  </a:txBody>
                  <a:tcPr marL="68580" marR="68580" marT="34290" marB="34290"/>
                </a:tc>
                <a:tc>
                  <a:txBody>
                    <a:bodyPr/>
                    <a:lstStyle/>
                    <a:p>
                      <a:pPr algn="ctr"/>
                      <a:r>
                        <a:rPr lang="en-US" sz="1400" dirty="0"/>
                        <a:t>1971</a:t>
                      </a:r>
                    </a:p>
                  </a:txBody>
                  <a:tcPr marL="68580" marR="68580" marT="34290" marB="34290"/>
                </a:tc>
                <a:tc>
                  <a:txBody>
                    <a:bodyPr/>
                    <a:lstStyle/>
                    <a:p>
                      <a:pPr algn="ctr"/>
                      <a:r>
                        <a:rPr lang="en-US" sz="1400" dirty="0"/>
                        <a:t>Intel</a:t>
                      </a:r>
                    </a:p>
                  </a:txBody>
                  <a:tcPr marL="68580" marR="68580" marT="34290" marB="34290"/>
                </a:tc>
                <a:tc>
                  <a:txBody>
                    <a:bodyPr/>
                    <a:lstStyle/>
                    <a:p>
                      <a:pPr algn="ctr"/>
                      <a:r>
                        <a:rPr lang="en-US" sz="1400" dirty="0"/>
                        <a:t>10 </a:t>
                      </a:r>
                      <a:r>
                        <a:rPr lang="en-US" sz="1400" dirty="0">
                          <a:latin typeface="Symbol" pitchFamily="2" charset="2"/>
                        </a:rPr>
                        <a:t>m</a:t>
                      </a:r>
                      <a:r>
                        <a:rPr lang="en-US" sz="1400" dirty="0"/>
                        <a:t>m</a:t>
                      </a:r>
                    </a:p>
                  </a:txBody>
                  <a:tcPr marL="68580" marR="68580" marT="34290" marB="34290"/>
                </a:tc>
                <a:tc>
                  <a:txBody>
                    <a:bodyPr/>
                    <a:lstStyle/>
                    <a:p>
                      <a:pPr algn="ctr"/>
                      <a:r>
                        <a:rPr lang="en-US" sz="1400" dirty="0"/>
                        <a:t>12</a:t>
                      </a:r>
                    </a:p>
                  </a:txBody>
                  <a:tcPr marL="68580" marR="68580" marT="34290" marB="34290"/>
                </a:tc>
                <a:extLst>
                  <a:ext uri="{0D108BD9-81ED-4DB2-BD59-A6C34878D82A}">
                    <a16:rowId xmlns:a16="http://schemas.microsoft.com/office/drawing/2014/main" val="542607217"/>
                  </a:ext>
                </a:extLst>
              </a:tr>
              <a:tr h="278130">
                <a:tc>
                  <a:txBody>
                    <a:bodyPr/>
                    <a:lstStyle/>
                    <a:p>
                      <a:pPr algn="ctr"/>
                      <a:r>
                        <a:rPr lang="en-US" sz="1400" dirty="0"/>
                        <a:t>Intel 8008</a:t>
                      </a:r>
                    </a:p>
                  </a:txBody>
                  <a:tcPr marL="68580" marR="68580" marT="34290" marB="34290"/>
                </a:tc>
                <a:tc>
                  <a:txBody>
                    <a:bodyPr/>
                    <a:lstStyle/>
                    <a:p>
                      <a:pPr algn="ctr"/>
                      <a:r>
                        <a:rPr lang="en-US" sz="1400" dirty="0"/>
                        <a:t>3500</a:t>
                      </a:r>
                    </a:p>
                  </a:txBody>
                  <a:tcPr marL="68580" marR="68580" marT="34290" marB="34290"/>
                </a:tc>
                <a:tc>
                  <a:txBody>
                    <a:bodyPr/>
                    <a:lstStyle/>
                    <a:p>
                      <a:pPr algn="ctr"/>
                      <a:r>
                        <a:rPr lang="en-US" sz="1400" dirty="0"/>
                        <a:t>1972</a:t>
                      </a:r>
                    </a:p>
                  </a:txBody>
                  <a:tcPr marL="68580" marR="68580" marT="34290" marB="34290"/>
                </a:tc>
                <a:tc>
                  <a:txBody>
                    <a:bodyPr/>
                    <a:lstStyle/>
                    <a:p>
                      <a:pPr algn="ctr"/>
                      <a:r>
                        <a:rPr lang="en-US" sz="1400" dirty="0"/>
                        <a:t>Intel</a:t>
                      </a:r>
                    </a:p>
                  </a:txBody>
                  <a:tcPr marL="68580" marR="68580" marT="34290" marB="34290"/>
                </a:tc>
                <a:tc>
                  <a:txBody>
                    <a:bodyPr/>
                    <a:lstStyle/>
                    <a:p>
                      <a:pPr algn="ctr"/>
                      <a:r>
                        <a:rPr lang="en-US" sz="1400" dirty="0"/>
                        <a:t>10 </a:t>
                      </a:r>
                      <a:r>
                        <a:rPr lang="en-US" sz="1400" dirty="0">
                          <a:latin typeface="Symbol" pitchFamily="2" charset="2"/>
                        </a:rPr>
                        <a:t>m</a:t>
                      </a:r>
                      <a:r>
                        <a:rPr lang="en-US" sz="1400" dirty="0"/>
                        <a:t>m</a:t>
                      </a:r>
                    </a:p>
                  </a:txBody>
                  <a:tcPr marL="68580" marR="68580" marT="34290" marB="34290"/>
                </a:tc>
                <a:tc>
                  <a:txBody>
                    <a:bodyPr/>
                    <a:lstStyle/>
                    <a:p>
                      <a:pPr algn="ctr"/>
                      <a:r>
                        <a:rPr lang="en-US" sz="1400" dirty="0"/>
                        <a:t>14</a:t>
                      </a:r>
                    </a:p>
                  </a:txBody>
                  <a:tcPr marL="68580" marR="68580" marT="34290" marB="34290"/>
                </a:tc>
                <a:extLst>
                  <a:ext uri="{0D108BD9-81ED-4DB2-BD59-A6C34878D82A}">
                    <a16:rowId xmlns:a16="http://schemas.microsoft.com/office/drawing/2014/main" val="589173473"/>
                  </a:ext>
                </a:extLst>
              </a:tr>
              <a:tr h="27813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t>22 core Xeon Broadwell E5</a:t>
                      </a:r>
                    </a:p>
                  </a:txBody>
                  <a:tcPr marL="68580" marR="68580" marT="34290" marB="34290"/>
                </a:tc>
                <a:tc>
                  <a:txBody>
                    <a:bodyPr/>
                    <a:lstStyle/>
                    <a:p>
                      <a:pPr algn="ctr"/>
                      <a:r>
                        <a:rPr lang="en-US" sz="1400" dirty="0"/>
                        <a:t>7.2B</a:t>
                      </a:r>
                    </a:p>
                  </a:txBody>
                  <a:tcPr marL="68580" marR="68580" marT="34290" marB="34290"/>
                </a:tc>
                <a:tc>
                  <a:txBody>
                    <a:bodyPr/>
                    <a:lstStyle/>
                    <a:p>
                      <a:pPr algn="ctr"/>
                      <a:r>
                        <a:rPr lang="en-US" sz="1400" dirty="0"/>
                        <a:t>2016</a:t>
                      </a:r>
                    </a:p>
                  </a:txBody>
                  <a:tcPr marL="68580" marR="68580" marT="34290" marB="34290"/>
                </a:tc>
                <a:tc>
                  <a:txBody>
                    <a:bodyPr/>
                    <a:lstStyle/>
                    <a:p>
                      <a:pPr algn="ctr"/>
                      <a:r>
                        <a:rPr lang="en-US" sz="1400" dirty="0"/>
                        <a:t>Intel</a:t>
                      </a:r>
                    </a:p>
                  </a:txBody>
                  <a:tcPr marL="68580" marR="68580" marT="34290" marB="34290"/>
                </a:tc>
                <a:tc>
                  <a:txBody>
                    <a:bodyPr/>
                    <a:lstStyle/>
                    <a:p>
                      <a:pPr algn="ctr"/>
                      <a:r>
                        <a:rPr lang="en-US" sz="1400" dirty="0"/>
                        <a:t>14 nm</a:t>
                      </a:r>
                    </a:p>
                  </a:txBody>
                  <a:tcPr marL="68580" marR="68580" marT="34290" marB="34290"/>
                </a:tc>
                <a:tc>
                  <a:txBody>
                    <a:bodyPr/>
                    <a:lstStyle/>
                    <a:p>
                      <a:pPr algn="ctr"/>
                      <a:r>
                        <a:rPr lang="en-US" sz="1400" dirty="0"/>
                        <a:t>456</a:t>
                      </a:r>
                    </a:p>
                  </a:txBody>
                  <a:tcPr marL="68580" marR="68580" marT="34290" marB="34290"/>
                </a:tc>
                <a:extLst>
                  <a:ext uri="{0D108BD9-81ED-4DB2-BD59-A6C34878D82A}">
                    <a16:rowId xmlns:a16="http://schemas.microsoft.com/office/drawing/2014/main" val="319716456"/>
                  </a:ext>
                </a:extLst>
              </a:tr>
              <a:tr h="27813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t>32 core AMD </a:t>
                      </a:r>
                      <a:r>
                        <a:rPr lang="en-US" sz="1400" dirty="0" err="1"/>
                        <a:t>Epyc</a:t>
                      </a:r>
                      <a:endParaRPr lang="en-US" sz="1400" dirty="0"/>
                    </a:p>
                  </a:txBody>
                  <a:tcPr marL="68580" marR="68580" marT="34290" marB="34290"/>
                </a:tc>
                <a:tc>
                  <a:txBody>
                    <a:bodyPr/>
                    <a:lstStyle/>
                    <a:p>
                      <a:pPr algn="ctr"/>
                      <a:r>
                        <a:rPr lang="en-US" sz="1400" dirty="0"/>
                        <a:t>19.2B</a:t>
                      </a:r>
                    </a:p>
                  </a:txBody>
                  <a:tcPr marL="68580" marR="68580" marT="34290" marB="34290"/>
                </a:tc>
                <a:tc>
                  <a:txBody>
                    <a:bodyPr/>
                    <a:lstStyle/>
                    <a:p>
                      <a:pPr algn="ctr"/>
                      <a:r>
                        <a:rPr lang="en-US" sz="1400" dirty="0"/>
                        <a:t>2017</a:t>
                      </a:r>
                    </a:p>
                  </a:txBody>
                  <a:tcPr marL="68580" marR="68580" marT="34290" marB="34290"/>
                </a:tc>
                <a:tc>
                  <a:txBody>
                    <a:bodyPr/>
                    <a:lstStyle/>
                    <a:p>
                      <a:pPr algn="ctr"/>
                      <a:r>
                        <a:rPr lang="en-US" sz="1400" dirty="0"/>
                        <a:t>AMD</a:t>
                      </a:r>
                    </a:p>
                  </a:txBody>
                  <a:tcPr marL="68580" marR="68580" marT="34290" marB="34290"/>
                </a:tc>
                <a:tc>
                  <a:txBody>
                    <a:bodyPr/>
                    <a:lstStyle/>
                    <a:p>
                      <a:pPr algn="ctr"/>
                      <a:r>
                        <a:rPr lang="en-US" sz="1400" dirty="0"/>
                        <a:t>14 nm</a:t>
                      </a:r>
                    </a:p>
                  </a:txBody>
                  <a:tcPr marL="68580" marR="68580" marT="34290" marB="34290"/>
                </a:tc>
                <a:tc>
                  <a:txBody>
                    <a:bodyPr/>
                    <a:lstStyle/>
                    <a:p>
                      <a:pPr algn="ctr"/>
                      <a:r>
                        <a:rPr lang="en-US" sz="1400" dirty="0"/>
                        <a:t>4 x 192</a:t>
                      </a:r>
                    </a:p>
                  </a:txBody>
                  <a:tcPr marL="68580" marR="68580" marT="34290" marB="34290"/>
                </a:tc>
                <a:extLst>
                  <a:ext uri="{0D108BD9-81ED-4DB2-BD59-A6C34878D82A}">
                    <a16:rowId xmlns:a16="http://schemas.microsoft.com/office/drawing/2014/main" val="4127117062"/>
                  </a:ext>
                </a:extLst>
              </a:tr>
              <a:tr h="278130">
                <a:tc>
                  <a:txBody>
                    <a:bodyPr/>
                    <a:lstStyle/>
                    <a:p>
                      <a:pPr algn="ctr"/>
                      <a:r>
                        <a:rPr lang="en-US" sz="1000" b="1" kern="1200" dirty="0">
                          <a:solidFill>
                            <a:schemeClr val="lt1"/>
                          </a:solidFill>
                          <a:latin typeface="+mn-lt"/>
                          <a:ea typeface="+mn-ea"/>
                          <a:cs typeface="+mn-cs"/>
                        </a:rPr>
                        <a:t>FPGA</a:t>
                      </a:r>
                    </a:p>
                  </a:txBody>
                  <a:tcPr marL="68580" marR="68580" marT="34290" marB="34290">
                    <a:solidFill>
                      <a:srgbClr val="0070C0"/>
                    </a:solidFill>
                  </a:tcPr>
                </a:tc>
                <a:tc>
                  <a:txBody>
                    <a:bodyPr/>
                    <a:lstStyle/>
                    <a:p>
                      <a:pPr algn="ctr"/>
                      <a:endParaRPr lang="en-US" sz="1000" b="1" kern="1200" dirty="0">
                        <a:solidFill>
                          <a:schemeClr val="lt1"/>
                        </a:solidFill>
                        <a:latin typeface="+mn-lt"/>
                        <a:ea typeface="+mn-ea"/>
                        <a:cs typeface="+mn-cs"/>
                      </a:endParaRPr>
                    </a:p>
                  </a:txBody>
                  <a:tcPr marL="68580" marR="68580" marT="34290" marB="34290">
                    <a:solidFill>
                      <a:srgbClr val="0070C0"/>
                    </a:solidFill>
                  </a:tcPr>
                </a:tc>
                <a:tc>
                  <a:txBody>
                    <a:bodyPr/>
                    <a:lstStyle/>
                    <a:p>
                      <a:pPr algn="ctr"/>
                      <a:endParaRPr lang="en-US" sz="1000" b="1" kern="1200" dirty="0">
                        <a:solidFill>
                          <a:schemeClr val="lt1"/>
                        </a:solidFill>
                        <a:latin typeface="+mn-lt"/>
                        <a:ea typeface="+mn-ea"/>
                        <a:cs typeface="+mn-cs"/>
                      </a:endParaRPr>
                    </a:p>
                  </a:txBody>
                  <a:tcPr marL="68580" marR="68580" marT="34290" marB="34290">
                    <a:solidFill>
                      <a:srgbClr val="0070C0"/>
                    </a:solidFill>
                  </a:tcPr>
                </a:tc>
                <a:tc>
                  <a:txBody>
                    <a:bodyPr/>
                    <a:lstStyle/>
                    <a:p>
                      <a:pPr algn="ctr"/>
                      <a:endParaRPr lang="en-US" sz="1000" b="1" kern="1200" dirty="0">
                        <a:solidFill>
                          <a:schemeClr val="lt1"/>
                        </a:solidFill>
                        <a:latin typeface="+mn-lt"/>
                        <a:ea typeface="+mn-ea"/>
                        <a:cs typeface="+mn-cs"/>
                      </a:endParaRPr>
                    </a:p>
                  </a:txBody>
                  <a:tcPr marL="68580" marR="68580" marT="34290" marB="34290">
                    <a:solidFill>
                      <a:srgbClr val="0070C0"/>
                    </a:solidFill>
                  </a:tcPr>
                </a:tc>
                <a:tc>
                  <a:txBody>
                    <a:bodyPr/>
                    <a:lstStyle/>
                    <a:p>
                      <a:pPr algn="ctr"/>
                      <a:endParaRPr lang="en-US" sz="1000" b="1" kern="1200" dirty="0">
                        <a:solidFill>
                          <a:schemeClr val="lt1"/>
                        </a:solidFill>
                        <a:latin typeface="+mn-lt"/>
                        <a:ea typeface="+mn-ea"/>
                        <a:cs typeface="+mn-cs"/>
                      </a:endParaRPr>
                    </a:p>
                  </a:txBody>
                  <a:tcPr marL="68580" marR="68580" marT="34290" marB="34290">
                    <a:solidFill>
                      <a:srgbClr val="0070C0"/>
                    </a:solidFill>
                  </a:tcPr>
                </a:tc>
                <a:tc>
                  <a:txBody>
                    <a:bodyPr/>
                    <a:lstStyle/>
                    <a:p>
                      <a:pPr algn="ctr"/>
                      <a:endParaRPr lang="en-US" sz="1000" b="1" kern="1200" dirty="0">
                        <a:solidFill>
                          <a:schemeClr val="lt1"/>
                        </a:solidFill>
                        <a:latin typeface="+mn-lt"/>
                        <a:ea typeface="+mn-ea"/>
                        <a:cs typeface="+mn-cs"/>
                      </a:endParaRPr>
                    </a:p>
                  </a:txBody>
                  <a:tcPr marL="68580" marR="68580" marT="34290" marB="34290">
                    <a:solidFill>
                      <a:srgbClr val="0070C0"/>
                    </a:solidFill>
                  </a:tcPr>
                </a:tc>
                <a:extLst>
                  <a:ext uri="{0D108BD9-81ED-4DB2-BD59-A6C34878D82A}">
                    <a16:rowId xmlns:a16="http://schemas.microsoft.com/office/drawing/2014/main" val="716520543"/>
                  </a:ext>
                </a:extLst>
              </a:tr>
              <a:tr h="278130">
                <a:tc>
                  <a:txBody>
                    <a:bodyPr/>
                    <a:lstStyle/>
                    <a:p>
                      <a:pPr algn="ctr"/>
                      <a:r>
                        <a:rPr lang="en-US" sz="1400" dirty="0"/>
                        <a:t>Virtex-7</a:t>
                      </a:r>
                    </a:p>
                  </a:txBody>
                  <a:tcPr marL="68580" marR="68580" marT="34290" marB="34290"/>
                </a:tc>
                <a:tc>
                  <a:txBody>
                    <a:bodyPr/>
                    <a:lstStyle/>
                    <a:p>
                      <a:pPr algn="ctr"/>
                      <a:r>
                        <a:rPr lang="en-US" sz="1400" dirty="0"/>
                        <a:t>6.8B</a:t>
                      </a:r>
                    </a:p>
                  </a:txBody>
                  <a:tcPr marL="68580" marR="68580" marT="34290" marB="34290"/>
                </a:tc>
                <a:tc>
                  <a:txBody>
                    <a:bodyPr/>
                    <a:lstStyle/>
                    <a:p>
                      <a:pPr algn="ctr"/>
                      <a:r>
                        <a:rPr lang="en-US" sz="1400" dirty="0"/>
                        <a:t>2011</a:t>
                      </a:r>
                    </a:p>
                  </a:txBody>
                  <a:tcPr marL="68580" marR="68580" marT="34290" marB="34290"/>
                </a:tc>
                <a:tc>
                  <a:txBody>
                    <a:bodyPr/>
                    <a:lstStyle/>
                    <a:p>
                      <a:pPr algn="ctr"/>
                      <a:r>
                        <a:rPr lang="en-US" sz="1400" dirty="0"/>
                        <a:t>Xilinx</a:t>
                      </a:r>
                    </a:p>
                  </a:txBody>
                  <a:tcPr marL="68580" marR="68580" marT="34290" marB="34290"/>
                </a:tc>
                <a:tc>
                  <a:txBody>
                    <a:bodyPr/>
                    <a:lstStyle/>
                    <a:p>
                      <a:pPr algn="ctr"/>
                      <a:r>
                        <a:rPr lang="en-US" sz="1400" dirty="0"/>
                        <a:t>28nm</a:t>
                      </a:r>
                    </a:p>
                  </a:txBody>
                  <a:tcPr marL="68580" marR="68580" marT="34290" marB="34290"/>
                </a:tc>
                <a:tc>
                  <a:txBody>
                    <a:bodyPr/>
                    <a:lstStyle/>
                    <a:p>
                      <a:pPr algn="ctr"/>
                      <a:endParaRPr lang="en-US" sz="1400" dirty="0"/>
                    </a:p>
                  </a:txBody>
                  <a:tcPr marL="68580" marR="68580" marT="34290" marB="34290"/>
                </a:tc>
                <a:extLst>
                  <a:ext uri="{0D108BD9-81ED-4DB2-BD59-A6C34878D82A}">
                    <a16:rowId xmlns:a16="http://schemas.microsoft.com/office/drawing/2014/main" val="4182830209"/>
                  </a:ext>
                </a:extLst>
              </a:tr>
              <a:tr h="480060">
                <a:tc>
                  <a:txBody>
                    <a:bodyPr/>
                    <a:lstStyle/>
                    <a:p>
                      <a:pPr algn="ctr"/>
                      <a:r>
                        <a:rPr lang="en-US" sz="1400" dirty="0" err="1"/>
                        <a:t>Stratix</a:t>
                      </a:r>
                      <a:r>
                        <a:rPr lang="en-US" sz="1400" dirty="0"/>
                        <a:t> 10</a:t>
                      </a:r>
                    </a:p>
                  </a:txBody>
                  <a:tcPr marL="68580" marR="68580" marT="34290" marB="34290"/>
                </a:tc>
                <a:tc>
                  <a:txBody>
                    <a:bodyPr/>
                    <a:lstStyle/>
                    <a:p>
                      <a:pPr algn="ctr"/>
                      <a:r>
                        <a:rPr lang="en-US" sz="1400" dirty="0"/>
                        <a:t>17B</a:t>
                      </a:r>
                    </a:p>
                  </a:txBody>
                  <a:tcPr marL="68580" marR="68580" marT="34290" marB="34290"/>
                </a:tc>
                <a:tc>
                  <a:txBody>
                    <a:bodyPr/>
                    <a:lstStyle/>
                    <a:p>
                      <a:pPr algn="ctr"/>
                      <a:r>
                        <a:rPr lang="en-US" sz="1400" dirty="0"/>
                        <a:t>2017</a:t>
                      </a:r>
                    </a:p>
                  </a:txBody>
                  <a:tcPr marL="68580" marR="68580" marT="34290" marB="34290"/>
                </a:tc>
                <a:tc>
                  <a:txBody>
                    <a:bodyPr/>
                    <a:lstStyle/>
                    <a:p>
                      <a:pPr algn="ctr"/>
                      <a:r>
                        <a:rPr lang="en-US" sz="1400" dirty="0"/>
                        <a:t>Intel / Altera</a:t>
                      </a:r>
                    </a:p>
                  </a:txBody>
                  <a:tcPr marL="68580" marR="68580" marT="34290" marB="34290"/>
                </a:tc>
                <a:tc>
                  <a:txBody>
                    <a:bodyPr/>
                    <a:lstStyle/>
                    <a:p>
                      <a:pPr algn="ctr"/>
                      <a:r>
                        <a:rPr lang="en-US" sz="1400" dirty="0"/>
                        <a:t>14nm</a:t>
                      </a:r>
                    </a:p>
                  </a:txBody>
                  <a:tcPr marL="68580" marR="68580" marT="34290" marB="34290"/>
                </a:tc>
                <a:tc>
                  <a:txBody>
                    <a:bodyPr/>
                    <a:lstStyle/>
                    <a:p>
                      <a:pPr algn="ctr"/>
                      <a:r>
                        <a:rPr lang="en-US" sz="1400" dirty="0"/>
                        <a:t>560</a:t>
                      </a:r>
                    </a:p>
                  </a:txBody>
                  <a:tcPr marL="68580" marR="68580" marT="34290" marB="34290"/>
                </a:tc>
                <a:extLst>
                  <a:ext uri="{0D108BD9-81ED-4DB2-BD59-A6C34878D82A}">
                    <a16:rowId xmlns:a16="http://schemas.microsoft.com/office/drawing/2014/main" val="3982526592"/>
                  </a:ext>
                </a:extLst>
              </a:tr>
              <a:tr h="278130">
                <a:tc>
                  <a:txBody>
                    <a:bodyPr/>
                    <a:lstStyle/>
                    <a:p>
                      <a:pPr algn="ctr"/>
                      <a:r>
                        <a:rPr lang="en-US" sz="1400" dirty="0" err="1"/>
                        <a:t>Virtex</a:t>
                      </a:r>
                      <a:r>
                        <a:rPr lang="en-US" sz="1400" dirty="0"/>
                        <a:t> </a:t>
                      </a:r>
                      <a:r>
                        <a:rPr lang="en-US" sz="1400" dirty="0" err="1"/>
                        <a:t>Ultrascale</a:t>
                      </a:r>
                      <a:r>
                        <a:rPr lang="en-US" sz="1400" dirty="0"/>
                        <a:t> XCVU440</a:t>
                      </a:r>
                    </a:p>
                  </a:txBody>
                  <a:tcPr marL="68580" marR="68580" marT="34290" marB="34290"/>
                </a:tc>
                <a:tc>
                  <a:txBody>
                    <a:bodyPr/>
                    <a:lstStyle/>
                    <a:p>
                      <a:pPr algn="ctr"/>
                      <a:r>
                        <a:rPr lang="en-US" sz="1400" dirty="0"/>
                        <a:t>20B</a:t>
                      </a:r>
                    </a:p>
                  </a:txBody>
                  <a:tcPr marL="68580" marR="68580" marT="34290" marB="34290"/>
                </a:tc>
                <a:tc>
                  <a:txBody>
                    <a:bodyPr/>
                    <a:lstStyle/>
                    <a:p>
                      <a:pPr algn="ctr"/>
                      <a:r>
                        <a:rPr lang="en-US" sz="1400" dirty="0"/>
                        <a:t>2014</a:t>
                      </a:r>
                    </a:p>
                  </a:txBody>
                  <a:tcPr marL="68580" marR="68580" marT="34290" marB="34290"/>
                </a:tc>
                <a:tc>
                  <a:txBody>
                    <a:bodyPr/>
                    <a:lstStyle/>
                    <a:p>
                      <a:pPr algn="ctr"/>
                      <a:r>
                        <a:rPr lang="en-US" sz="1400" dirty="0"/>
                        <a:t>Xilinx</a:t>
                      </a:r>
                    </a:p>
                  </a:txBody>
                  <a:tcPr marL="68580" marR="68580" marT="34290" marB="34290"/>
                </a:tc>
                <a:tc>
                  <a:txBody>
                    <a:bodyPr/>
                    <a:lstStyle/>
                    <a:p>
                      <a:pPr algn="ctr"/>
                      <a:r>
                        <a:rPr lang="en-US" sz="1400" dirty="0"/>
                        <a:t>20nm</a:t>
                      </a:r>
                    </a:p>
                  </a:txBody>
                  <a:tcPr marL="68580" marR="68580" marT="34290" marB="34290"/>
                </a:tc>
                <a:tc>
                  <a:txBody>
                    <a:bodyPr/>
                    <a:lstStyle/>
                    <a:p>
                      <a:pPr algn="ctr"/>
                      <a:endParaRPr lang="en-US" sz="1400" dirty="0"/>
                    </a:p>
                  </a:txBody>
                  <a:tcPr marL="68580" marR="68580" marT="34290" marB="34290"/>
                </a:tc>
                <a:extLst>
                  <a:ext uri="{0D108BD9-81ED-4DB2-BD59-A6C34878D82A}">
                    <a16:rowId xmlns:a16="http://schemas.microsoft.com/office/drawing/2014/main" val="2521468590"/>
                  </a:ext>
                </a:extLst>
              </a:tr>
              <a:tr h="278130">
                <a:tc>
                  <a:txBody>
                    <a:bodyPr/>
                    <a:lstStyle/>
                    <a:p>
                      <a:pPr algn="ctr"/>
                      <a:r>
                        <a:rPr lang="en-US" sz="1400" b="1" dirty="0">
                          <a:solidFill>
                            <a:schemeClr val="bg1"/>
                          </a:solidFill>
                        </a:rPr>
                        <a:t>GPU</a:t>
                      </a:r>
                    </a:p>
                  </a:txBody>
                  <a:tcPr marL="68580" marR="68580" marT="34290" marB="34290">
                    <a:solidFill>
                      <a:srgbClr val="0070C0"/>
                    </a:solidFill>
                  </a:tcPr>
                </a:tc>
                <a:tc>
                  <a:txBody>
                    <a:bodyPr/>
                    <a:lstStyle/>
                    <a:p>
                      <a:pPr algn="ctr"/>
                      <a:endParaRPr lang="en-US" sz="1400" dirty="0">
                        <a:solidFill>
                          <a:schemeClr val="bg1"/>
                        </a:solidFill>
                      </a:endParaRPr>
                    </a:p>
                  </a:txBody>
                  <a:tcPr marL="68580" marR="68580" marT="34290" marB="34290">
                    <a:solidFill>
                      <a:srgbClr val="0070C0"/>
                    </a:solidFill>
                  </a:tcPr>
                </a:tc>
                <a:tc>
                  <a:txBody>
                    <a:bodyPr/>
                    <a:lstStyle/>
                    <a:p>
                      <a:pPr algn="ctr"/>
                      <a:endParaRPr lang="en-US" sz="1400" dirty="0">
                        <a:solidFill>
                          <a:schemeClr val="bg1"/>
                        </a:solidFill>
                      </a:endParaRPr>
                    </a:p>
                  </a:txBody>
                  <a:tcPr marL="68580" marR="68580" marT="34290" marB="34290">
                    <a:solidFill>
                      <a:srgbClr val="0070C0"/>
                    </a:solidFill>
                  </a:tcPr>
                </a:tc>
                <a:tc>
                  <a:txBody>
                    <a:bodyPr/>
                    <a:lstStyle/>
                    <a:p>
                      <a:pPr algn="ctr"/>
                      <a:endParaRPr lang="en-US" sz="1400" dirty="0">
                        <a:solidFill>
                          <a:schemeClr val="bg1"/>
                        </a:solidFill>
                      </a:endParaRPr>
                    </a:p>
                  </a:txBody>
                  <a:tcPr marL="68580" marR="68580" marT="34290" marB="34290">
                    <a:solidFill>
                      <a:srgbClr val="0070C0"/>
                    </a:solidFill>
                  </a:tcPr>
                </a:tc>
                <a:tc>
                  <a:txBody>
                    <a:bodyPr/>
                    <a:lstStyle/>
                    <a:p>
                      <a:pPr algn="ctr"/>
                      <a:endParaRPr lang="en-US" sz="1400" dirty="0">
                        <a:solidFill>
                          <a:schemeClr val="bg1"/>
                        </a:solidFill>
                      </a:endParaRPr>
                    </a:p>
                  </a:txBody>
                  <a:tcPr marL="68580" marR="68580" marT="34290" marB="34290">
                    <a:solidFill>
                      <a:srgbClr val="0070C0"/>
                    </a:solidFill>
                  </a:tcPr>
                </a:tc>
                <a:tc>
                  <a:txBody>
                    <a:bodyPr/>
                    <a:lstStyle/>
                    <a:p>
                      <a:pPr algn="ctr"/>
                      <a:endParaRPr lang="en-US" sz="1400" dirty="0">
                        <a:solidFill>
                          <a:schemeClr val="bg1"/>
                        </a:solidFill>
                      </a:endParaRPr>
                    </a:p>
                  </a:txBody>
                  <a:tcPr marL="68580" marR="68580" marT="34290" marB="34290">
                    <a:solidFill>
                      <a:srgbClr val="0070C0"/>
                    </a:solidFill>
                  </a:tcPr>
                </a:tc>
                <a:extLst>
                  <a:ext uri="{0D108BD9-81ED-4DB2-BD59-A6C34878D82A}">
                    <a16:rowId xmlns:a16="http://schemas.microsoft.com/office/drawing/2014/main" val="4167438367"/>
                  </a:ext>
                </a:extLst>
              </a:tr>
              <a:tr h="278130">
                <a:tc>
                  <a:txBody>
                    <a:bodyPr/>
                    <a:lstStyle/>
                    <a:p>
                      <a:pPr algn="ctr"/>
                      <a:r>
                        <a:rPr lang="en-US" sz="1400" dirty="0"/>
                        <a:t>GP 100 Pascal</a:t>
                      </a:r>
                    </a:p>
                  </a:txBody>
                  <a:tcPr marL="68580" marR="68580" marT="34290" marB="34290"/>
                </a:tc>
                <a:tc>
                  <a:txBody>
                    <a:bodyPr/>
                    <a:lstStyle/>
                    <a:p>
                      <a:pPr algn="ctr"/>
                      <a:r>
                        <a:rPr lang="en-US" sz="1400" dirty="0"/>
                        <a:t>15.3B</a:t>
                      </a:r>
                    </a:p>
                  </a:txBody>
                  <a:tcPr marL="68580" marR="68580" marT="34290" marB="34290"/>
                </a:tc>
                <a:tc>
                  <a:txBody>
                    <a:bodyPr/>
                    <a:lstStyle/>
                    <a:p>
                      <a:pPr algn="ctr"/>
                      <a:r>
                        <a:rPr lang="en-US" sz="1400" dirty="0"/>
                        <a:t>2016</a:t>
                      </a:r>
                    </a:p>
                  </a:txBody>
                  <a:tcPr marL="68580" marR="68580" marT="34290" marB="34290"/>
                </a:tc>
                <a:tc>
                  <a:txBody>
                    <a:bodyPr/>
                    <a:lstStyle/>
                    <a:p>
                      <a:pPr algn="ctr"/>
                      <a:r>
                        <a:rPr lang="en-US" sz="1400" dirty="0" err="1"/>
                        <a:t>Nvidia</a:t>
                      </a:r>
                      <a:endParaRPr lang="en-US" sz="1400" dirty="0"/>
                    </a:p>
                  </a:txBody>
                  <a:tcPr marL="68580" marR="68580" marT="34290" marB="34290"/>
                </a:tc>
                <a:tc>
                  <a:txBody>
                    <a:bodyPr/>
                    <a:lstStyle/>
                    <a:p>
                      <a:pPr algn="ctr"/>
                      <a:r>
                        <a:rPr lang="en-US" sz="1400" dirty="0"/>
                        <a:t>16nm</a:t>
                      </a:r>
                    </a:p>
                  </a:txBody>
                  <a:tcPr marL="68580" marR="68580" marT="34290" marB="34290"/>
                </a:tc>
                <a:tc>
                  <a:txBody>
                    <a:bodyPr/>
                    <a:lstStyle/>
                    <a:p>
                      <a:pPr algn="ctr"/>
                      <a:r>
                        <a:rPr lang="en-US" sz="1400" dirty="0"/>
                        <a:t>610</a:t>
                      </a:r>
                    </a:p>
                  </a:txBody>
                  <a:tcPr marL="68580" marR="68580" marT="34290" marB="34290"/>
                </a:tc>
                <a:extLst>
                  <a:ext uri="{0D108BD9-81ED-4DB2-BD59-A6C34878D82A}">
                    <a16:rowId xmlns:a16="http://schemas.microsoft.com/office/drawing/2014/main" val="557773621"/>
                  </a:ext>
                </a:extLst>
              </a:tr>
              <a:tr h="278130">
                <a:tc>
                  <a:txBody>
                    <a:bodyPr/>
                    <a:lstStyle/>
                    <a:p>
                      <a:pPr algn="ctr"/>
                      <a:r>
                        <a:rPr lang="en-US" sz="1400" dirty="0"/>
                        <a:t>GV 100 Volta</a:t>
                      </a:r>
                    </a:p>
                  </a:txBody>
                  <a:tcPr marL="68580" marR="68580" marT="34290" marB="34290"/>
                </a:tc>
                <a:tc>
                  <a:txBody>
                    <a:bodyPr/>
                    <a:lstStyle/>
                    <a:p>
                      <a:pPr algn="ctr"/>
                      <a:r>
                        <a:rPr lang="en-US" sz="1400" dirty="0"/>
                        <a:t>21.1B</a:t>
                      </a:r>
                    </a:p>
                  </a:txBody>
                  <a:tcPr marL="68580" marR="68580" marT="34290" marB="34290"/>
                </a:tc>
                <a:tc>
                  <a:txBody>
                    <a:bodyPr/>
                    <a:lstStyle/>
                    <a:p>
                      <a:pPr algn="ctr"/>
                      <a:r>
                        <a:rPr lang="en-US" sz="1400" dirty="0"/>
                        <a:t>2017</a:t>
                      </a:r>
                    </a:p>
                  </a:txBody>
                  <a:tcPr marL="68580" marR="68580" marT="34290" marB="34290"/>
                </a:tc>
                <a:tc>
                  <a:txBody>
                    <a:bodyPr/>
                    <a:lstStyle/>
                    <a:p>
                      <a:pPr algn="ctr"/>
                      <a:r>
                        <a:rPr lang="en-US" sz="1400" dirty="0" err="1"/>
                        <a:t>Nvidia</a:t>
                      </a:r>
                      <a:endParaRPr lang="en-US" sz="1400" dirty="0"/>
                    </a:p>
                  </a:txBody>
                  <a:tcPr marL="68580" marR="68580" marT="34290" marB="34290"/>
                </a:tc>
                <a:tc>
                  <a:txBody>
                    <a:bodyPr/>
                    <a:lstStyle/>
                    <a:p>
                      <a:pPr algn="ctr"/>
                      <a:r>
                        <a:rPr lang="en-US" sz="1400" dirty="0"/>
                        <a:t>12nm</a:t>
                      </a:r>
                    </a:p>
                  </a:txBody>
                  <a:tcPr marL="68580" marR="68580" marT="34290" marB="34290"/>
                </a:tc>
                <a:tc>
                  <a:txBody>
                    <a:bodyPr/>
                    <a:lstStyle/>
                    <a:p>
                      <a:pPr algn="ctr"/>
                      <a:r>
                        <a:rPr lang="en-US" sz="1400" dirty="0"/>
                        <a:t>815</a:t>
                      </a:r>
                    </a:p>
                  </a:txBody>
                  <a:tcPr marL="68580" marR="68580" marT="34290" marB="34290"/>
                </a:tc>
                <a:extLst>
                  <a:ext uri="{0D108BD9-81ED-4DB2-BD59-A6C34878D82A}">
                    <a16:rowId xmlns:a16="http://schemas.microsoft.com/office/drawing/2014/main" val="4113889418"/>
                  </a:ext>
                </a:extLst>
              </a:tr>
            </a:tbl>
          </a:graphicData>
        </a:graphic>
      </p:graphicFrame>
    </p:spTree>
    <p:extLst>
      <p:ext uri="{BB962C8B-B14F-4D97-AF65-F5344CB8AC3E}">
        <p14:creationId xmlns:p14="http://schemas.microsoft.com/office/powerpoint/2010/main" val="4927503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62466"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B44D8708-E6FC-084A-BB0A-AD464BF3DD65}" type="slidenum">
              <a:rPr lang="en-US" sz="1400" b="0"/>
              <a:pPr/>
              <a:t>45</a:t>
            </a:fld>
            <a:endParaRPr lang="en-US" sz="1400" b="0"/>
          </a:p>
        </p:txBody>
      </p:sp>
      <p:sp>
        <p:nvSpPr>
          <p:cNvPr id="62467" name="Rectangle 2"/>
          <p:cNvSpPr>
            <a:spLocks noGrp="1" noChangeArrowheads="1"/>
          </p:cNvSpPr>
          <p:nvPr>
            <p:ph type="title"/>
          </p:nvPr>
        </p:nvSpPr>
        <p:spPr/>
        <p:txBody>
          <a:bodyPr/>
          <a:lstStyle/>
          <a:p>
            <a:r>
              <a:rPr lang="en-US">
                <a:latin typeface="Arial Narrow" charset="0"/>
              </a:rPr>
              <a:t>Module 2</a:t>
            </a:r>
          </a:p>
        </p:txBody>
      </p:sp>
      <p:sp>
        <p:nvSpPr>
          <p:cNvPr id="62468" name="Rectangle 3"/>
          <p:cNvSpPr>
            <a:spLocks noGrp="1" noChangeArrowheads="1"/>
          </p:cNvSpPr>
          <p:nvPr>
            <p:ph type="body" idx="1"/>
          </p:nvPr>
        </p:nvSpPr>
        <p:spPr/>
        <p:txBody>
          <a:bodyPr/>
          <a:lstStyle/>
          <a:p>
            <a:r>
              <a:rPr lang="en-US">
                <a:latin typeface="Arial Narrow" charset="0"/>
              </a:rPr>
              <a:t>Objective</a:t>
            </a:r>
          </a:p>
          <a:p>
            <a:pPr lvl="1"/>
            <a:r>
              <a:rPr lang="en-US">
                <a:latin typeface="Arial Narrow" charset="0"/>
                <a:ea typeface="ＭＳ Ｐゴシック" charset="0"/>
              </a:rPr>
              <a:t>Electronic design automation</a:t>
            </a:r>
          </a:p>
          <a:p>
            <a:pPr lvl="1"/>
            <a:r>
              <a:rPr lang="en-US">
                <a:latin typeface="Arial Narrow" charset="0"/>
                <a:ea typeface="ＭＳ Ｐゴシック" charset="0"/>
              </a:rPr>
              <a:t>Synthesis and optimization</a:t>
            </a:r>
          </a:p>
          <a:p>
            <a:pPr lvl="1"/>
            <a:r>
              <a:rPr lang="en-US">
                <a:latin typeface="Arial Narrow" charset="0"/>
                <a:ea typeface="ＭＳ Ｐゴシック" charset="0"/>
              </a:rPr>
              <a:t>Multi-criteria optimization</a:t>
            </a:r>
          </a:p>
          <a:p>
            <a:pPr lvl="1"/>
            <a:endParaRPr lang="en-US">
              <a:latin typeface="Arial Narrow" charset="0"/>
              <a:ea typeface="ＭＳ Ｐゴシック"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64514"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3F385717-D0F0-784D-AF9A-08FFC8201749}" type="slidenum">
              <a:rPr lang="en-US" sz="1400" b="0"/>
              <a:pPr/>
              <a:t>46</a:t>
            </a:fld>
            <a:endParaRPr lang="en-US" sz="1400" b="0"/>
          </a:p>
        </p:txBody>
      </p:sp>
      <p:sp>
        <p:nvSpPr>
          <p:cNvPr id="64515" name="Rectangle 2"/>
          <p:cNvSpPr>
            <a:spLocks noGrp="1" noChangeArrowheads="1"/>
          </p:cNvSpPr>
          <p:nvPr>
            <p:ph type="title"/>
          </p:nvPr>
        </p:nvSpPr>
        <p:spPr/>
        <p:txBody>
          <a:bodyPr/>
          <a:lstStyle/>
          <a:p>
            <a:r>
              <a:rPr lang="en-US">
                <a:latin typeface="Arial Narrow" charset="0"/>
              </a:rPr>
              <a:t>Computer-aided design</a:t>
            </a:r>
          </a:p>
        </p:txBody>
      </p:sp>
      <p:sp>
        <p:nvSpPr>
          <p:cNvPr id="64516" name="Rectangle 3"/>
          <p:cNvSpPr>
            <a:spLocks noGrp="1" noChangeArrowheads="1"/>
          </p:cNvSpPr>
          <p:nvPr>
            <p:ph type="body" idx="1"/>
          </p:nvPr>
        </p:nvSpPr>
        <p:spPr/>
        <p:txBody>
          <a:bodyPr/>
          <a:lstStyle/>
          <a:p>
            <a:r>
              <a:rPr lang="en-US">
                <a:latin typeface="Arial Narrow" charset="0"/>
              </a:rPr>
              <a:t>Enabling design methodology</a:t>
            </a:r>
          </a:p>
          <a:p>
            <a:pPr lvl="1"/>
            <a:r>
              <a:rPr lang="en-US">
                <a:latin typeface="Arial Narrow" charset="0"/>
                <a:ea typeface="ＭＳ Ｐゴシック" charset="0"/>
              </a:rPr>
              <a:t>Support large scale system design</a:t>
            </a:r>
          </a:p>
          <a:p>
            <a:pPr lvl="1"/>
            <a:r>
              <a:rPr lang="en-US">
                <a:latin typeface="Arial Narrow" charset="0"/>
                <a:ea typeface="ＭＳ Ｐゴシック" charset="0"/>
              </a:rPr>
              <a:t>Design optimization, centering and trade-off</a:t>
            </a:r>
          </a:p>
          <a:p>
            <a:pPr lvl="1"/>
            <a:r>
              <a:rPr lang="en-US">
                <a:latin typeface="Arial Narrow" charset="0"/>
                <a:ea typeface="ＭＳ Ｐゴシック" charset="0"/>
              </a:rPr>
              <a:t>Reduce design time and time to market</a:t>
            </a:r>
          </a:p>
          <a:p>
            <a:r>
              <a:rPr lang="en-US">
                <a:latin typeface="Arial Narrow" charset="0"/>
              </a:rPr>
              <a:t>… </a:t>
            </a:r>
            <a:r>
              <a:rPr lang="en-US" i="1">
                <a:solidFill>
                  <a:schemeClr val="tx2"/>
                </a:solidFill>
                <a:latin typeface="Arial Narrow" charset="0"/>
              </a:rPr>
              <a:t>the only purpose of science is to ease the hardship of human existence</a:t>
            </a:r>
            <a:r>
              <a:rPr lang="en-US">
                <a:latin typeface="Arial Narrow" charset="0"/>
              </a:rPr>
              <a:t> …  [Galileo/Brecht]</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66562"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A9D211E0-7368-C34B-957F-D980EE5D09E9}" type="slidenum">
              <a:rPr lang="en-US" sz="1400" b="0"/>
              <a:pPr/>
              <a:t>47</a:t>
            </a:fld>
            <a:endParaRPr lang="en-US" sz="1400" b="0"/>
          </a:p>
        </p:txBody>
      </p:sp>
      <p:sp>
        <p:nvSpPr>
          <p:cNvPr id="66563" name="Rectangle 2"/>
          <p:cNvSpPr>
            <a:spLocks noGrp="1" noChangeArrowheads="1"/>
          </p:cNvSpPr>
          <p:nvPr>
            <p:ph type="title"/>
          </p:nvPr>
        </p:nvSpPr>
        <p:spPr/>
        <p:txBody>
          <a:bodyPr/>
          <a:lstStyle/>
          <a:p>
            <a:r>
              <a:rPr lang="en-US">
                <a:latin typeface="Arial Narrow" charset="0"/>
              </a:rPr>
              <a:t>Microelectronic circuit design</a:t>
            </a:r>
          </a:p>
        </p:txBody>
      </p:sp>
      <p:sp>
        <p:nvSpPr>
          <p:cNvPr id="66564" name="Rectangle 3"/>
          <p:cNvSpPr>
            <a:spLocks noGrp="1" noChangeArrowheads="1"/>
          </p:cNvSpPr>
          <p:nvPr>
            <p:ph type="body" idx="1"/>
          </p:nvPr>
        </p:nvSpPr>
        <p:spPr/>
        <p:txBody>
          <a:bodyPr/>
          <a:lstStyle/>
          <a:p>
            <a:r>
              <a:rPr lang="en-US">
                <a:latin typeface="Arial Narrow" charset="0"/>
              </a:rPr>
              <a:t>Conceptualization and modeling</a:t>
            </a:r>
          </a:p>
          <a:p>
            <a:pPr lvl="1"/>
            <a:r>
              <a:rPr lang="en-US">
                <a:latin typeface="Arial Narrow" charset="0"/>
                <a:ea typeface="ＭＳ Ｐゴシック" charset="0"/>
              </a:rPr>
              <a:t>Hardware description languages</a:t>
            </a:r>
          </a:p>
          <a:p>
            <a:r>
              <a:rPr lang="en-US">
                <a:latin typeface="Arial Narrow" charset="0"/>
              </a:rPr>
              <a:t>Synthesis and optimization</a:t>
            </a:r>
          </a:p>
          <a:p>
            <a:pPr lvl="1"/>
            <a:r>
              <a:rPr lang="en-US">
                <a:latin typeface="Arial Narrow" charset="0"/>
                <a:ea typeface="ＭＳ Ｐゴシック" charset="0"/>
              </a:rPr>
              <a:t>Model refinement</a:t>
            </a:r>
          </a:p>
          <a:p>
            <a:r>
              <a:rPr lang="en-US">
                <a:latin typeface="Arial Narrow" charset="0"/>
              </a:rPr>
              <a:t>Validation</a:t>
            </a:r>
          </a:p>
          <a:p>
            <a:pPr lvl="1"/>
            <a:r>
              <a:rPr lang="en-US">
                <a:latin typeface="Arial Narrow" charset="0"/>
                <a:ea typeface="ＭＳ Ｐゴシック" charset="0"/>
              </a:rPr>
              <a:t>Check for correctness</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68610"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B950551D-8537-FE47-BCCC-9445EDC96E22}" type="slidenum">
              <a:rPr lang="en-US" sz="1400" b="0"/>
              <a:pPr/>
              <a:t>48</a:t>
            </a:fld>
            <a:endParaRPr lang="en-US" sz="1400" b="0"/>
          </a:p>
        </p:txBody>
      </p:sp>
      <p:sp>
        <p:nvSpPr>
          <p:cNvPr id="68611" name="Rectangle 2"/>
          <p:cNvSpPr>
            <a:spLocks noGrp="1" noChangeArrowheads="1"/>
          </p:cNvSpPr>
          <p:nvPr>
            <p:ph type="title"/>
          </p:nvPr>
        </p:nvSpPr>
        <p:spPr/>
        <p:txBody>
          <a:bodyPr/>
          <a:lstStyle/>
          <a:p>
            <a:r>
              <a:rPr lang="en-US">
                <a:latin typeface="Arial Narrow" charset="0"/>
              </a:rPr>
              <a:t>Synthesis history</a:t>
            </a:r>
          </a:p>
        </p:txBody>
      </p:sp>
      <p:sp>
        <p:nvSpPr>
          <p:cNvPr id="68612" name="Rectangle 3"/>
          <p:cNvSpPr>
            <a:spLocks noGrp="1" noChangeArrowheads="1"/>
          </p:cNvSpPr>
          <p:nvPr>
            <p:ph type="body" idx="1"/>
          </p:nvPr>
        </p:nvSpPr>
        <p:spPr>
          <a:xfrm>
            <a:off x="228600" y="1068388"/>
            <a:ext cx="8915400" cy="5218112"/>
          </a:xfrm>
        </p:spPr>
        <p:txBody>
          <a:bodyPr/>
          <a:lstStyle/>
          <a:p>
            <a:r>
              <a:rPr lang="en-US">
                <a:latin typeface="Arial Narrow" charset="0"/>
              </a:rPr>
              <a:t>Few logic synthesis algorithms and tools existed in the 70</a:t>
            </a:r>
            <a:r>
              <a:rPr lang="ja-JP" altLang="en-US">
                <a:latin typeface="Arial Narrow" charset="0"/>
              </a:rPr>
              <a:t>’</a:t>
            </a:r>
            <a:r>
              <a:rPr lang="en-US" altLang="ja-JP">
                <a:latin typeface="Arial Narrow" charset="0"/>
              </a:rPr>
              <a:t>s</a:t>
            </a:r>
          </a:p>
          <a:p>
            <a:r>
              <a:rPr lang="en-US">
                <a:latin typeface="Arial Narrow" charset="0"/>
              </a:rPr>
              <a:t>Link to place and route for automatic design</a:t>
            </a:r>
          </a:p>
          <a:p>
            <a:pPr lvl="1"/>
            <a:r>
              <a:rPr lang="en-US">
                <a:latin typeface="Arial Narrow" charset="0"/>
                <a:ea typeface="ＭＳ Ｐゴシック" charset="0"/>
              </a:rPr>
              <a:t>Innovative methods at IBM, Bell Labs, Berkeley, Stanford</a:t>
            </a:r>
          </a:p>
          <a:p>
            <a:r>
              <a:rPr lang="en-US">
                <a:latin typeface="Arial Narrow" charset="0"/>
              </a:rPr>
              <a:t>First prototype synthesis tools in the early 80s</a:t>
            </a:r>
          </a:p>
          <a:p>
            <a:pPr lvl="1"/>
            <a:r>
              <a:rPr lang="en-US">
                <a:latin typeface="Arial Narrow" charset="0"/>
                <a:ea typeface="ＭＳ Ｐゴシック" charset="0"/>
              </a:rPr>
              <a:t>YLE [Brayton], MIS [Berkeley], Espresso</a:t>
            </a:r>
          </a:p>
          <a:p>
            <a:r>
              <a:rPr lang="en-US">
                <a:latin typeface="Arial Narrow" charset="0"/>
              </a:rPr>
              <a:t>First logic synthesis companies in the late 80</a:t>
            </a:r>
            <a:r>
              <a:rPr lang="ja-JP" altLang="en-US">
                <a:latin typeface="Arial Narrow" charset="0"/>
              </a:rPr>
              <a:t>’</a:t>
            </a:r>
            <a:r>
              <a:rPr lang="en-US" altLang="ja-JP">
                <a:latin typeface="Arial Narrow" charset="0"/>
              </a:rPr>
              <a:t>s</a:t>
            </a:r>
          </a:p>
          <a:p>
            <a:pPr lvl="1"/>
            <a:r>
              <a:rPr lang="en-US">
                <a:latin typeface="Arial Narrow" charset="0"/>
                <a:ea typeface="ＭＳ Ｐゴシック" charset="0"/>
              </a:rPr>
              <a:t>Synopsys and others</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70658"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C08E7D6B-D3C8-AC42-9DD3-FA0F3D0926E3}" type="slidenum">
              <a:rPr lang="en-US" sz="1400" b="0"/>
              <a:pPr/>
              <a:t>49</a:t>
            </a:fld>
            <a:endParaRPr lang="en-US" sz="1400" b="0"/>
          </a:p>
        </p:txBody>
      </p:sp>
      <p:pic>
        <p:nvPicPr>
          <p:cNvPr id="706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913" y="1289050"/>
            <a:ext cx="6772275" cy="405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60" name="Rectangle 2"/>
          <p:cNvSpPr>
            <a:spLocks noGrp="1" noChangeArrowheads="1"/>
          </p:cNvSpPr>
          <p:nvPr>
            <p:ph type="title"/>
          </p:nvPr>
        </p:nvSpPr>
        <p:spPr/>
        <p:txBody>
          <a:bodyPr/>
          <a:lstStyle/>
          <a:p>
            <a:r>
              <a:rPr lang="en-US">
                <a:latin typeface="Arial Narrow" charset="0"/>
              </a:rPr>
              <a:t>Modeling abstractions</a:t>
            </a:r>
          </a:p>
        </p:txBody>
      </p:sp>
      <p:sp>
        <p:nvSpPr>
          <p:cNvPr id="70661" name="Rectangle 3"/>
          <p:cNvSpPr>
            <a:spLocks noGrp="1" noChangeArrowheads="1"/>
          </p:cNvSpPr>
          <p:nvPr>
            <p:ph type="body" idx="1"/>
          </p:nvPr>
        </p:nvSpPr>
        <p:spPr/>
        <p:txBody>
          <a:bodyPr/>
          <a:lstStyle/>
          <a:p>
            <a:r>
              <a:rPr lang="en-US">
                <a:latin typeface="Arial Narrow" charset="0"/>
              </a:rPr>
              <a:t>Architectural level</a:t>
            </a:r>
          </a:p>
          <a:p>
            <a:pPr lvl="1"/>
            <a:r>
              <a:rPr lang="en-US">
                <a:latin typeface="Arial Narrow" charset="0"/>
                <a:ea typeface="ＭＳ Ｐゴシック" charset="0"/>
              </a:rPr>
              <a:t>Operations implemented by resources</a:t>
            </a:r>
          </a:p>
          <a:p>
            <a:r>
              <a:rPr lang="en-US">
                <a:latin typeface="Arial Narrow" charset="0"/>
              </a:rPr>
              <a:t>Logic level</a:t>
            </a:r>
          </a:p>
          <a:p>
            <a:pPr lvl="1"/>
            <a:r>
              <a:rPr lang="en-US">
                <a:latin typeface="Arial Narrow" charset="0"/>
                <a:ea typeface="ＭＳ Ｐゴシック" charset="0"/>
              </a:rPr>
              <a:t>Logic functions implemented by gates</a:t>
            </a:r>
          </a:p>
          <a:p>
            <a:r>
              <a:rPr lang="en-US">
                <a:latin typeface="Arial Narrow" charset="0"/>
              </a:rPr>
              <a:t>Geometrical level</a:t>
            </a:r>
          </a:p>
          <a:p>
            <a:pPr lvl="1"/>
            <a:r>
              <a:rPr lang="en-US">
                <a:latin typeface="Arial Narrow" charset="0"/>
                <a:ea typeface="ＭＳ Ｐゴシック" charset="0"/>
              </a:rPr>
              <a:t>Transistors and wires</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Computing today</a:t>
            </a:r>
          </a:p>
        </p:txBody>
      </p:sp>
      <p:sp>
        <p:nvSpPr>
          <p:cNvPr id="4" name="Footer Placeholder 3"/>
          <p:cNvSpPr>
            <a:spLocks noGrp="1"/>
          </p:cNvSpPr>
          <p:nvPr>
            <p:ph type="ftr" sz="quarter" idx="10"/>
          </p:nvPr>
        </p:nvSpPr>
        <p:spPr/>
        <p:txBody>
          <a:bodyPr/>
          <a:lstStyle/>
          <a:p>
            <a:pPr>
              <a:defRPr/>
            </a:pPr>
            <a:r>
              <a:rPr lang="en-US"/>
              <a:t>(c) Giovanni De Micheli </a:t>
            </a:r>
          </a:p>
        </p:txBody>
      </p:sp>
      <p:pic>
        <p:nvPicPr>
          <p:cNvPr id="10" name="Picture 9"/>
          <p:cNvPicPr>
            <a:picLocks noChangeAspect="1"/>
          </p:cNvPicPr>
          <p:nvPr/>
        </p:nvPicPr>
        <p:blipFill>
          <a:blip r:embed="rId2"/>
          <a:stretch>
            <a:fillRect/>
          </a:stretch>
        </p:blipFill>
        <p:spPr>
          <a:xfrm>
            <a:off x="2032000" y="1283585"/>
            <a:ext cx="5476401" cy="4837815"/>
          </a:xfrm>
          <a:prstGeom prst="rect">
            <a:avLst/>
          </a:prstGeom>
        </p:spPr>
      </p:pic>
      <p:pic>
        <p:nvPicPr>
          <p:cNvPr id="11" name="Picture 10"/>
          <p:cNvPicPr>
            <a:picLocks noChangeAspect="1"/>
          </p:cNvPicPr>
          <p:nvPr/>
        </p:nvPicPr>
        <p:blipFill>
          <a:blip r:embed="rId3"/>
          <a:stretch>
            <a:fillRect/>
          </a:stretch>
        </p:blipFill>
        <p:spPr>
          <a:xfrm>
            <a:off x="4991100" y="1384300"/>
            <a:ext cx="3898899" cy="2188646"/>
          </a:xfrm>
          <a:prstGeom prst="rect">
            <a:avLst/>
          </a:prstGeom>
        </p:spPr>
      </p:pic>
      <p:pic>
        <p:nvPicPr>
          <p:cNvPr id="12" name="Picture 11"/>
          <p:cNvPicPr>
            <a:picLocks noChangeAspect="1"/>
          </p:cNvPicPr>
          <p:nvPr/>
        </p:nvPicPr>
        <p:blipFill>
          <a:blip r:embed="rId4"/>
          <a:stretch>
            <a:fillRect/>
          </a:stretch>
        </p:blipFill>
        <p:spPr>
          <a:xfrm>
            <a:off x="297600" y="1365021"/>
            <a:ext cx="4096600" cy="2165579"/>
          </a:xfrm>
          <a:prstGeom prst="rect">
            <a:avLst/>
          </a:prstGeom>
        </p:spPr>
      </p:pic>
      <p:pic>
        <p:nvPicPr>
          <p:cNvPr id="13" name="Picture 12" descr="google_2.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3700" y="1295125"/>
            <a:ext cx="3632200" cy="48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3775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72706"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DC3CDD64-5089-9649-B16C-AA806AA9E6A2}" type="slidenum">
              <a:rPr lang="en-US" sz="1400" b="0"/>
              <a:pPr/>
              <a:t>50</a:t>
            </a:fld>
            <a:endParaRPr lang="en-US" sz="1400" b="0"/>
          </a:p>
        </p:txBody>
      </p:sp>
      <p:sp>
        <p:nvSpPr>
          <p:cNvPr id="72707" name="Rectangle 2"/>
          <p:cNvSpPr>
            <a:spLocks noGrp="1" noChangeArrowheads="1"/>
          </p:cNvSpPr>
          <p:nvPr>
            <p:ph type="title"/>
          </p:nvPr>
        </p:nvSpPr>
        <p:spPr/>
        <p:txBody>
          <a:bodyPr/>
          <a:lstStyle/>
          <a:p>
            <a:r>
              <a:rPr lang="en-US">
                <a:latin typeface="Arial Narrow" charset="0"/>
              </a:rPr>
              <a:t>Circuit synthesis</a:t>
            </a:r>
          </a:p>
        </p:txBody>
      </p:sp>
      <p:sp>
        <p:nvSpPr>
          <p:cNvPr id="1398787" name="Rectangle 3"/>
          <p:cNvSpPr>
            <a:spLocks noGrp="1" noChangeArrowheads="1"/>
          </p:cNvSpPr>
          <p:nvPr>
            <p:ph type="body" idx="1"/>
          </p:nvPr>
        </p:nvSpPr>
        <p:spPr/>
        <p:txBody>
          <a:bodyPr/>
          <a:lstStyle/>
          <a:p>
            <a:r>
              <a:rPr lang="en-US">
                <a:latin typeface="Arial Narrow" charset="0"/>
              </a:rPr>
              <a:t>Architectural-level synthesis</a:t>
            </a:r>
          </a:p>
          <a:p>
            <a:pPr lvl="1"/>
            <a:r>
              <a:rPr lang="en-US">
                <a:latin typeface="Arial Narrow" charset="0"/>
                <a:ea typeface="ＭＳ Ｐゴシック" charset="0"/>
              </a:rPr>
              <a:t>Determine macroscopic structure</a:t>
            </a:r>
          </a:p>
          <a:p>
            <a:pPr lvl="2"/>
            <a:r>
              <a:rPr lang="en-US">
                <a:latin typeface="Arial Narrow" charset="0"/>
                <a:ea typeface="ＭＳ Ｐゴシック" charset="0"/>
              </a:rPr>
              <a:t>Interconnection of major building blocks</a:t>
            </a:r>
          </a:p>
          <a:p>
            <a:r>
              <a:rPr lang="en-US">
                <a:latin typeface="Arial Narrow" charset="0"/>
              </a:rPr>
              <a:t>Logic-level synthesis</a:t>
            </a:r>
          </a:p>
          <a:p>
            <a:pPr lvl="1"/>
            <a:r>
              <a:rPr lang="en-US">
                <a:latin typeface="Arial Narrow" charset="0"/>
                <a:ea typeface="ＭＳ Ｐゴシック" charset="0"/>
              </a:rPr>
              <a:t>Determine the microscopic structure</a:t>
            </a:r>
          </a:p>
          <a:p>
            <a:pPr lvl="2"/>
            <a:r>
              <a:rPr lang="en-US">
                <a:latin typeface="Arial Narrow" charset="0"/>
                <a:ea typeface="ＭＳ Ｐゴシック" charset="0"/>
              </a:rPr>
              <a:t>Interconnection of logic gates</a:t>
            </a:r>
          </a:p>
          <a:p>
            <a:r>
              <a:rPr lang="en-US">
                <a:latin typeface="Arial Narrow" charset="0"/>
              </a:rPr>
              <a:t>Physical design</a:t>
            </a:r>
          </a:p>
          <a:p>
            <a:pPr lvl="1"/>
            <a:r>
              <a:rPr lang="en-US">
                <a:latin typeface="Arial Narrow" charset="0"/>
                <a:ea typeface="ＭＳ Ｐゴシック" charset="0"/>
              </a:rPr>
              <a:t>Geometrical-level synthesis</a:t>
            </a:r>
          </a:p>
          <a:p>
            <a:pPr lvl="1"/>
            <a:r>
              <a:rPr lang="en-US">
                <a:latin typeface="Arial Narrow" charset="0"/>
                <a:ea typeface="ＭＳ Ｐゴシック" charset="0"/>
              </a:rPr>
              <a:t>Determine positions and connections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9878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9878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98787">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9878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98787">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987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74754"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9E3C5015-8948-F645-879B-72EFDE9F8F20}" type="slidenum">
              <a:rPr lang="en-US" sz="1400" b="0"/>
              <a:pPr/>
              <a:t>51</a:t>
            </a:fld>
            <a:endParaRPr lang="en-US" sz="1400" b="0"/>
          </a:p>
        </p:txBody>
      </p:sp>
      <p:sp>
        <p:nvSpPr>
          <p:cNvPr id="74755" name="Rectangle 2"/>
          <p:cNvSpPr>
            <a:spLocks noGrp="1" noChangeArrowheads="1"/>
          </p:cNvSpPr>
          <p:nvPr>
            <p:ph type="title"/>
          </p:nvPr>
        </p:nvSpPr>
        <p:spPr>
          <a:xfrm>
            <a:off x="701675" y="179388"/>
            <a:ext cx="7772400" cy="793750"/>
          </a:xfrm>
        </p:spPr>
        <p:txBody>
          <a:bodyPr/>
          <a:lstStyle/>
          <a:p>
            <a:r>
              <a:rPr lang="en-US">
                <a:latin typeface="Arial Narrow" charset="0"/>
              </a:rPr>
              <a:t>Synthesis levels</a:t>
            </a:r>
          </a:p>
        </p:txBody>
      </p:sp>
      <p:grpSp>
        <p:nvGrpSpPr>
          <p:cNvPr id="74756" name="Group 3"/>
          <p:cNvGrpSpPr>
            <a:grpSpLocks/>
          </p:cNvGrpSpPr>
          <p:nvPr/>
        </p:nvGrpSpPr>
        <p:grpSpPr bwMode="auto">
          <a:xfrm>
            <a:off x="2484438" y="2133600"/>
            <a:ext cx="4103687" cy="646113"/>
            <a:chOff x="1565" y="1344"/>
            <a:chExt cx="2585" cy="407"/>
          </a:xfrm>
        </p:grpSpPr>
        <p:sp>
          <p:nvSpPr>
            <p:cNvPr id="74779" name="Rectangle 4"/>
            <p:cNvSpPr>
              <a:spLocks noChangeArrowheads="1"/>
            </p:cNvSpPr>
            <p:nvPr/>
          </p:nvSpPr>
          <p:spPr bwMode="auto">
            <a:xfrm>
              <a:off x="1610" y="1344"/>
              <a:ext cx="2540" cy="362"/>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74780" name="Rectangle 5"/>
            <p:cNvSpPr>
              <a:spLocks noChangeArrowheads="1"/>
            </p:cNvSpPr>
            <p:nvPr/>
          </p:nvSpPr>
          <p:spPr bwMode="auto">
            <a:xfrm>
              <a:off x="1565" y="1389"/>
              <a:ext cx="2540" cy="362"/>
            </a:xfrm>
            <a:prstGeom prst="rect">
              <a:avLst/>
            </a:prstGeom>
            <a:solidFill>
              <a:schemeClr val="bg1"/>
            </a:solidFill>
            <a:ln w="9525">
              <a:solidFill>
                <a:schemeClr val="tx1"/>
              </a:solidFill>
              <a:miter lim="800000"/>
              <a:headEnd/>
              <a:tailEnd/>
            </a:ln>
          </p:spPr>
          <p:txBody>
            <a:bodyPr wrap="none" anchor="ctr"/>
            <a:lstStyle/>
            <a:p>
              <a:endParaRPr lang="en-US"/>
            </a:p>
          </p:txBody>
        </p:sp>
      </p:grpSp>
      <p:grpSp>
        <p:nvGrpSpPr>
          <p:cNvPr id="74757" name="Group 6"/>
          <p:cNvGrpSpPr>
            <a:grpSpLocks/>
          </p:cNvGrpSpPr>
          <p:nvPr/>
        </p:nvGrpSpPr>
        <p:grpSpPr bwMode="auto">
          <a:xfrm>
            <a:off x="2484438" y="3284538"/>
            <a:ext cx="4103687" cy="646112"/>
            <a:chOff x="1565" y="1344"/>
            <a:chExt cx="2585" cy="407"/>
          </a:xfrm>
        </p:grpSpPr>
        <p:sp>
          <p:nvSpPr>
            <p:cNvPr id="74777" name="Rectangle 7"/>
            <p:cNvSpPr>
              <a:spLocks noChangeArrowheads="1"/>
            </p:cNvSpPr>
            <p:nvPr/>
          </p:nvSpPr>
          <p:spPr bwMode="auto">
            <a:xfrm>
              <a:off x="1610" y="1344"/>
              <a:ext cx="2540" cy="362"/>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74778" name="Rectangle 8"/>
            <p:cNvSpPr>
              <a:spLocks noChangeArrowheads="1"/>
            </p:cNvSpPr>
            <p:nvPr/>
          </p:nvSpPr>
          <p:spPr bwMode="auto">
            <a:xfrm>
              <a:off x="1565" y="1389"/>
              <a:ext cx="2540" cy="362"/>
            </a:xfrm>
            <a:prstGeom prst="rect">
              <a:avLst/>
            </a:prstGeom>
            <a:solidFill>
              <a:schemeClr val="bg1"/>
            </a:solidFill>
            <a:ln w="9525">
              <a:solidFill>
                <a:schemeClr val="tx1"/>
              </a:solidFill>
              <a:miter lim="800000"/>
              <a:headEnd/>
              <a:tailEnd/>
            </a:ln>
          </p:spPr>
          <p:txBody>
            <a:bodyPr wrap="none" anchor="ctr"/>
            <a:lstStyle/>
            <a:p>
              <a:endParaRPr lang="en-US"/>
            </a:p>
          </p:txBody>
        </p:sp>
      </p:grpSp>
      <p:grpSp>
        <p:nvGrpSpPr>
          <p:cNvPr id="74758" name="Group 9"/>
          <p:cNvGrpSpPr>
            <a:grpSpLocks/>
          </p:cNvGrpSpPr>
          <p:nvPr/>
        </p:nvGrpSpPr>
        <p:grpSpPr bwMode="auto">
          <a:xfrm>
            <a:off x="2484438" y="4437063"/>
            <a:ext cx="4103687" cy="646112"/>
            <a:chOff x="1565" y="1344"/>
            <a:chExt cx="2585" cy="407"/>
          </a:xfrm>
        </p:grpSpPr>
        <p:sp>
          <p:nvSpPr>
            <p:cNvPr id="74775" name="Rectangle 10"/>
            <p:cNvSpPr>
              <a:spLocks noChangeArrowheads="1"/>
            </p:cNvSpPr>
            <p:nvPr/>
          </p:nvSpPr>
          <p:spPr bwMode="auto">
            <a:xfrm>
              <a:off x="1610" y="1344"/>
              <a:ext cx="2540" cy="362"/>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74776" name="Rectangle 11"/>
            <p:cNvSpPr>
              <a:spLocks noChangeArrowheads="1"/>
            </p:cNvSpPr>
            <p:nvPr/>
          </p:nvSpPr>
          <p:spPr bwMode="auto">
            <a:xfrm>
              <a:off x="1565" y="1389"/>
              <a:ext cx="2540" cy="362"/>
            </a:xfrm>
            <a:prstGeom prst="rect">
              <a:avLst/>
            </a:prstGeom>
            <a:solidFill>
              <a:schemeClr val="bg1"/>
            </a:solidFill>
            <a:ln w="9525">
              <a:solidFill>
                <a:schemeClr val="tx1"/>
              </a:solidFill>
              <a:miter lim="800000"/>
              <a:headEnd/>
              <a:tailEnd/>
            </a:ln>
          </p:spPr>
          <p:txBody>
            <a:bodyPr wrap="none" anchor="ctr"/>
            <a:lstStyle/>
            <a:p>
              <a:endParaRPr lang="en-US"/>
            </a:p>
          </p:txBody>
        </p:sp>
      </p:grpSp>
      <p:sp>
        <p:nvSpPr>
          <p:cNvPr id="74759" name="Line 12"/>
          <p:cNvSpPr>
            <a:spLocks noChangeShapeType="1"/>
          </p:cNvSpPr>
          <p:nvPr/>
        </p:nvSpPr>
        <p:spPr bwMode="auto">
          <a:xfrm>
            <a:off x="4500563" y="4797425"/>
            <a:ext cx="0" cy="10795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760" name="Line 13"/>
          <p:cNvSpPr>
            <a:spLocks noChangeShapeType="1"/>
          </p:cNvSpPr>
          <p:nvPr/>
        </p:nvSpPr>
        <p:spPr bwMode="auto">
          <a:xfrm flipV="1">
            <a:off x="4500563" y="1700213"/>
            <a:ext cx="2447925" cy="309721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761" name="Line 14"/>
          <p:cNvSpPr>
            <a:spLocks noChangeShapeType="1"/>
          </p:cNvSpPr>
          <p:nvPr/>
        </p:nvSpPr>
        <p:spPr bwMode="auto">
          <a:xfrm flipH="1" flipV="1">
            <a:off x="2124075" y="1700213"/>
            <a:ext cx="2087563" cy="27368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762" name="Line 15"/>
          <p:cNvSpPr>
            <a:spLocks noChangeShapeType="1"/>
          </p:cNvSpPr>
          <p:nvPr/>
        </p:nvSpPr>
        <p:spPr bwMode="auto">
          <a:xfrm>
            <a:off x="4787900" y="4437063"/>
            <a:ext cx="0" cy="431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763" name="Line 16"/>
          <p:cNvSpPr>
            <a:spLocks noChangeShapeType="1"/>
          </p:cNvSpPr>
          <p:nvPr/>
        </p:nvSpPr>
        <p:spPr bwMode="auto">
          <a:xfrm flipH="1">
            <a:off x="4500563" y="4868863"/>
            <a:ext cx="287337"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74764" name="Line 17"/>
          <p:cNvSpPr>
            <a:spLocks noChangeShapeType="1"/>
          </p:cNvSpPr>
          <p:nvPr/>
        </p:nvSpPr>
        <p:spPr bwMode="auto">
          <a:xfrm>
            <a:off x="3635375" y="3644900"/>
            <a:ext cx="1800225"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74765" name="Line 18"/>
          <p:cNvSpPr>
            <a:spLocks noChangeShapeType="1"/>
          </p:cNvSpPr>
          <p:nvPr/>
        </p:nvSpPr>
        <p:spPr bwMode="auto">
          <a:xfrm>
            <a:off x="2700338" y="2492375"/>
            <a:ext cx="360045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74766" name="Text Box 19"/>
          <p:cNvSpPr txBox="1">
            <a:spLocks noChangeArrowheads="1"/>
          </p:cNvSpPr>
          <p:nvPr/>
        </p:nvSpPr>
        <p:spPr bwMode="auto">
          <a:xfrm>
            <a:off x="1979613" y="4797425"/>
            <a:ext cx="15113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200">
                <a:solidFill>
                  <a:schemeClr val="tx2"/>
                </a:solidFill>
                <a:latin typeface="Arial" charset="0"/>
              </a:rPr>
              <a:t>g-level</a:t>
            </a:r>
          </a:p>
        </p:txBody>
      </p:sp>
      <p:sp>
        <p:nvSpPr>
          <p:cNvPr id="74767" name="Text Box 20"/>
          <p:cNvSpPr txBox="1">
            <a:spLocks noChangeArrowheads="1"/>
          </p:cNvSpPr>
          <p:nvPr/>
        </p:nvSpPr>
        <p:spPr bwMode="auto">
          <a:xfrm>
            <a:off x="1979613" y="3644900"/>
            <a:ext cx="15113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200">
                <a:solidFill>
                  <a:schemeClr val="tx2"/>
                </a:solidFill>
                <a:latin typeface="Arial" charset="0"/>
              </a:rPr>
              <a:t>l-level</a:t>
            </a:r>
          </a:p>
        </p:txBody>
      </p:sp>
      <p:sp>
        <p:nvSpPr>
          <p:cNvPr id="74768" name="Text Box 21"/>
          <p:cNvSpPr txBox="1">
            <a:spLocks noChangeArrowheads="1"/>
          </p:cNvSpPr>
          <p:nvPr/>
        </p:nvSpPr>
        <p:spPr bwMode="auto">
          <a:xfrm>
            <a:off x="2282825" y="2463800"/>
            <a:ext cx="954088"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200">
                <a:solidFill>
                  <a:schemeClr val="tx2"/>
                </a:solidFill>
                <a:latin typeface="Arial" charset="0"/>
              </a:rPr>
              <a:t>a-level</a:t>
            </a:r>
          </a:p>
        </p:txBody>
      </p:sp>
      <p:sp>
        <p:nvSpPr>
          <p:cNvPr id="74769" name="Text Box 22"/>
          <p:cNvSpPr txBox="1">
            <a:spLocks noChangeArrowheads="1"/>
          </p:cNvSpPr>
          <p:nvPr/>
        </p:nvSpPr>
        <p:spPr bwMode="auto">
          <a:xfrm>
            <a:off x="3635375" y="2276475"/>
            <a:ext cx="158432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200">
                <a:solidFill>
                  <a:schemeClr val="tx2"/>
                </a:solidFill>
                <a:latin typeface="Arial" charset="0"/>
              </a:rPr>
              <a:t>a-synthesis</a:t>
            </a:r>
          </a:p>
        </p:txBody>
      </p:sp>
      <p:sp>
        <p:nvSpPr>
          <p:cNvPr id="74770" name="Text Box 23"/>
          <p:cNvSpPr txBox="1">
            <a:spLocks noChangeArrowheads="1"/>
          </p:cNvSpPr>
          <p:nvPr/>
        </p:nvSpPr>
        <p:spPr bwMode="auto">
          <a:xfrm>
            <a:off x="3635375" y="3429000"/>
            <a:ext cx="158432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200">
                <a:solidFill>
                  <a:schemeClr val="tx2"/>
                </a:solidFill>
                <a:latin typeface="Arial" charset="0"/>
              </a:rPr>
              <a:t>l-synthesis</a:t>
            </a:r>
          </a:p>
        </p:txBody>
      </p:sp>
      <p:sp>
        <p:nvSpPr>
          <p:cNvPr id="74771" name="Text Box 24"/>
          <p:cNvSpPr txBox="1">
            <a:spLocks noChangeArrowheads="1"/>
          </p:cNvSpPr>
          <p:nvPr/>
        </p:nvSpPr>
        <p:spPr bwMode="auto">
          <a:xfrm>
            <a:off x="4356100" y="4581525"/>
            <a:ext cx="158432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200">
                <a:solidFill>
                  <a:schemeClr val="tx2"/>
                </a:solidFill>
                <a:latin typeface="Arial" charset="0"/>
              </a:rPr>
              <a:t>p-design</a:t>
            </a:r>
          </a:p>
        </p:txBody>
      </p:sp>
      <p:sp>
        <p:nvSpPr>
          <p:cNvPr id="74772" name="Text Box 25"/>
          <p:cNvSpPr txBox="1">
            <a:spLocks noChangeArrowheads="1"/>
          </p:cNvSpPr>
          <p:nvPr/>
        </p:nvSpPr>
        <p:spPr bwMode="auto">
          <a:xfrm>
            <a:off x="4140200" y="5445125"/>
            <a:ext cx="1584325"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200">
                <a:solidFill>
                  <a:schemeClr val="tx2"/>
                </a:solidFill>
                <a:latin typeface="Arial" charset="0"/>
              </a:rPr>
              <a:t>p-view</a:t>
            </a:r>
          </a:p>
        </p:txBody>
      </p:sp>
      <p:sp>
        <p:nvSpPr>
          <p:cNvPr id="74773" name="Text Box 26"/>
          <p:cNvSpPr txBox="1">
            <a:spLocks noChangeArrowheads="1"/>
          </p:cNvSpPr>
          <p:nvPr/>
        </p:nvSpPr>
        <p:spPr bwMode="auto">
          <a:xfrm>
            <a:off x="6443663" y="1700213"/>
            <a:ext cx="158432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200">
                <a:solidFill>
                  <a:schemeClr val="tx2"/>
                </a:solidFill>
                <a:latin typeface="Arial" charset="0"/>
              </a:rPr>
              <a:t>s-view</a:t>
            </a:r>
          </a:p>
        </p:txBody>
      </p:sp>
      <p:sp>
        <p:nvSpPr>
          <p:cNvPr id="74774" name="Text Box 27"/>
          <p:cNvSpPr txBox="1">
            <a:spLocks noChangeArrowheads="1"/>
          </p:cNvSpPr>
          <p:nvPr/>
        </p:nvSpPr>
        <p:spPr bwMode="auto">
          <a:xfrm>
            <a:off x="1042988" y="1700213"/>
            <a:ext cx="158432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200">
                <a:solidFill>
                  <a:schemeClr val="tx2"/>
                </a:solidFill>
                <a:latin typeface="Arial" charset="0"/>
              </a:rPr>
              <a:t>b-view</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76802"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20782B9D-D6C3-544D-ACAE-7584C0742803}" type="slidenum">
              <a:rPr lang="en-US" sz="1400" b="0"/>
              <a:pPr/>
              <a:t>52</a:t>
            </a:fld>
            <a:endParaRPr lang="en-US" sz="1400" b="0"/>
          </a:p>
        </p:txBody>
      </p:sp>
      <p:sp>
        <p:nvSpPr>
          <p:cNvPr id="76803" name="Rectangle 2"/>
          <p:cNvSpPr>
            <a:spLocks noGrp="1" noChangeArrowheads="1"/>
          </p:cNvSpPr>
          <p:nvPr>
            <p:ph type="title"/>
          </p:nvPr>
        </p:nvSpPr>
        <p:spPr/>
        <p:txBody>
          <a:bodyPr/>
          <a:lstStyle/>
          <a:p>
            <a:r>
              <a:rPr lang="en-US">
                <a:latin typeface="Arial Narrow" charset="0"/>
              </a:rPr>
              <a:t>Synthesis and optimization</a:t>
            </a:r>
          </a:p>
        </p:txBody>
      </p:sp>
      <p:sp>
        <p:nvSpPr>
          <p:cNvPr id="1400835" name="Rectangle 3"/>
          <p:cNvSpPr>
            <a:spLocks noGrp="1" noChangeArrowheads="1"/>
          </p:cNvSpPr>
          <p:nvPr>
            <p:ph type="body" idx="1"/>
          </p:nvPr>
        </p:nvSpPr>
        <p:spPr/>
        <p:txBody>
          <a:bodyPr/>
          <a:lstStyle/>
          <a:p>
            <a:pPr>
              <a:lnSpc>
                <a:spcPct val="115000"/>
              </a:lnSpc>
            </a:pPr>
            <a:r>
              <a:rPr lang="en-US">
                <a:latin typeface="Arial Narrow" charset="0"/>
              </a:rPr>
              <a:t>Synthesis with no optimization has no value</a:t>
            </a:r>
          </a:p>
          <a:p>
            <a:pPr>
              <a:lnSpc>
                <a:spcPct val="115000"/>
              </a:lnSpc>
            </a:pPr>
            <a:r>
              <a:rPr lang="en-US">
                <a:latin typeface="Arial Narrow" charset="0"/>
              </a:rPr>
              <a:t>Optimization is the means to outperform manual design</a:t>
            </a:r>
          </a:p>
          <a:p>
            <a:pPr>
              <a:lnSpc>
                <a:spcPct val="115000"/>
              </a:lnSpc>
            </a:pPr>
            <a:r>
              <a:rPr lang="en-US">
                <a:latin typeface="Arial Narrow" charset="0"/>
              </a:rPr>
              <a:t>Objectives</a:t>
            </a:r>
          </a:p>
          <a:p>
            <a:pPr lvl="1">
              <a:lnSpc>
                <a:spcPct val="100000"/>
              </a:lnSpc>
            </a:pPr>
            <a:r>
              <a:rPr lang="en-US">
                <a:latin typeface="Arial Narrow" charset="0"/>
                <a:ea typeface="ＭＳ Ｐゴシック" charset="0"/>
              </a:rPr>
              <a:t>Performance</a:t>
            </a:r>
          </a:p>
          <a:p>
            <a:pPr lvl="2">
              <a:lnSpc>
                <a:spcPct val="80000"/>
              </a:lnSpc>
            </a:pPr>
            <a:r>
              <a:rPr lang="en-US">
                <a:latin typeface="Arial Narrow" charset="0"/>
                <a:ea typeface="ＭＳ Ｐゴシック" charset="0"/>
              </a:rPr>
              <a:t>Frequency, latency, throughput</a:t>
            </a:r>
          </a:p>
          <a:p>
            <a:pPr lvl="1">
              <a:lnSpc>
                <a:spcPct val="100000"/>
              </a:lnSpc>
            </a:pPr>
            <a:r>
              <a:rPr lang="en-US">
                <a:latin typeface="Arial Narrow" charset="0"/>
                <a:ea typeface="ＭＳ Ｐゴシック" charset="0"/>
              </a:rPr>
              <a:t>Energy consumption</a:t>
            </a:r>
          </a:p>
          <a:p>
            <a:pPr lvl="1">
              <a:lnSpc>
                <a:spcPct val="100000"/>
              </a:lnSpc>
            </a:pPr>
            <a:r>
              <a:rPr lang="en-US">
                <a:latin typeface="Arial Narrow" charset="0"/>
                <a:ea typeface="ＭＳ Ｐゴシック" charset="0"/>
              </a:rPr>
              <a:t>Area  (yield and packaging cost)</a:t>
            </a:r>
          </a:p>
          <a:p>
            <a:pPr lvl="1">
              <a:lnSpc>
                <a:spcPct val="100000"/>
              </a:lnSpc>
            </a:pPr>
            <a:r>
              <a:rPr lang="en-US">
                <a:latin typeface="Arial Narrow" charset="0"/>
                <a:ea typeface="ＭＳ Ｐゴシック" charset="0"/>
              </a:rPr>
              <a:t>Testability, dependability, …</a:t>
            </a:r>
          </a:p>
          <a:p>
            <a:pPr>
              <a:lnSpc>
                <a:spcPct val="115000"/>
              </a:lnSpc>
            </a:pPr>
            <a:r>
              <a:rPr lang="en-US">
                <a:latin typeface="Arial Narrow" charset="0"/>
              </a:rPr>
              <a:t>Optimization has multiple objectives</a:t>
            </a:r>
          </a:p>
          <a:p>
            <a:pPr lvl="1">
              <a:lnSpc>
                <a:spcPct val="100000"/>
              </a:lnSpc>
            </a:pPr>
            <a:r>
              <a:rPr lang="en-US">
                <a:latin typeface="Arial Narrow" charset="0"/>
                <a:ea typeface="ＭＳ Ｐゴシック" charset="0"/>
              </a:rPr>
              <a:t>Trade off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0083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0083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0083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0083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0083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00835">
                                            <p:txEl>
                                              <p:pRg st="7" end="7"/>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40083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0083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78850"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E76CAF34-F0E6-7840-8A95-1621D30B68E5}" type="slidenum">
              <a:rPr lang="en-US" sz="1400" b="0"/>
              <a:pPr/>
              <a:t>53</a:t>
            </a:fld>
            <a:endParaRPr lang="en-US" sz="1400" b="0"/>
          </a:p>
        </p:txBody>
      </p:sp>
      <p:sp>
        <p:nvSpPr>
          <p:cNvPr id="78851" name="Rectangle 2"/>
          <p:cNvSpPr>
            <a:spLocks noGrp="1" noChangeArrowheads="1"/>
          </p:cNvSpPr>
          <p:nvPr>
            <p:ph type="title"/>
          </p:nvPr>
        </p:nvSpPr>
        <p:spPr/>
        <p:txBody>
          <a:bodyPr/>
          <a:lstStyle/>
          <a:p>
            <a:r>
              <a:rPr lang="en-US">
                <a:latin typeface="Arial Narrow" charset="0"/>
              </a:rPr>
              <a:t>Combinational circuit optimization</a:t>
            </a:r>
          </a:p>
        </p:txBody>
      </p:sp>
      <p:pic>
        <p:nvPicPr>
          <p:cNvPr id="78852"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80898"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5049894D-742F-EA47-B82F-677C95EAA901}" type="slidenum">
              <a:rPr lang="en-US" sz="1400" b="0"/>
              <a:pPr/>
              <a:t>54</a:t>
            </a:fld>
            <a:endParaRPr lang="en-US" sz="1400" b="0"/>
          </a:p>
        </p:txBody>
      </p:sp>
      <p:sp>
        <p:nvSpPr>
          <p:cNvPr id="80899" name="Rectangle 2"/>
          <p:cNvSpPr>
            <a:spLocks noChangeArrowheads="1"/>
          </p:cNvSpPr>
          <p:nvPr/>
        </p:nvSpPr>
        <p:spPr bwMode="auto">
          <a:xfrm>
            <a:off x="3059113" y="1989138"/>
            <a:ext cx="2663825" cy="2665412"/>
          </a:xfrm>
          <a:prstGeom prst="rect">
            <a:avLst/>
          </a:prstGeom>
          <a:solidFill>
            <a:srgbClr val="33CC33">
              <a:alpha val="30196"/>
            </a:srgbClr>
          </a:solidFill>
          <a:ln w="9525">
            <a:solidFill>
              <a:srgbClr val="33CC33"/>
            </a:solidFill>
            <a:miter lim="800000"/>
            <a:headEnd/>
            <a:tailEnd/>
          </a:ln>
        </p:spPr>
        <p:txBody>
          <a:bodyPr wrap="none" anchor="ctr"/>
          <a:lstStyle/>
          <a:p>
            <a:endParaRPr lang="fr-FR" sz="1800" b="0">
              <a:solidFill>
                <a:srgbClr val="33CC33"/>
              </a:solidFill>
              <a:latin typeface="Arial" charset="0"/>
            </a:endParaRPr>
          </a:p>
        </p:txBody>
      </p:sp>
      <p:sp>
        <p:nvSpPr>
          <p:cNvPr id="80900" name="Rectangle 3"/>
          <p:cNvSpPr>
            <a:spLocks noChangeArrowheads="1"/>
          </p:cNvSpPr>
          <p:nvPr/>
        </p:nvSpPr>
        <p:spPr bwMode="auto">
          <a:xfrm>
            <a:off x="2195513" y="2636838"/>
            <a:ext cx="2663825" cy="2663825"/>
          </a:xfrm>
          <a:prstGeom prst="rect">
            <a:avLst/>
          </a:prstGeom>
          <a:solidFill>
            <a:schemeClr val="hlink">
              <a:alpha val="29019"/>
            </a:schemeClr>
          </a:solidFill>
          <a:ln w="9525">
            <a:solidFill>
              <a:srgbClr val="FF3300"/>
            </a:solidFill>
            <a:miter lim="800000"/>
            <a:headEnd/>
            <a:tailEnd/>
          </a:ln>
        </p:spPr>
        <p:txBody>
          <a:bodyPr wrap="none" anchor="ctr"/>
          <a:lstStyle/>
          <a:p>
            <a:endParaRPr lang="fr-FR" sz="1800" b="0">
              <a:solidFill>
                <a:srgbClr val="FF3300"/>
              </a:solidFill>
              <a:latin typeface="Arial" charset="0"/>
            </a:endParaRPr>
          </a:p>
        </p:txBody>
      </p:sp>
      <p:sp>
        <p:nvSpPr>
          <p:cNvPr id="80901" name="Rectangle 4"/>
          <p:cNvSpPr>
            <a:spLocks noChangeArrowheads="1"/>
          </p:cNvSpPr>
          <p:nvPr/>
        </p:nvSpPr>
        <p:spPr bwMode="auto">
          <a:xfrm>
            <a:off x="1403350" y="3213100"/>
            <a:ext cx="2663825" cy="2665413"/>
          </a:xfrm>
          <a:prstGeom prst="rect">
            <a:avLst/>
          </a:prstGeom>
          <a:solidFill>
            <a:schemeClr val="tx2">
              <a:alpha val="30196"/>
            </a:schemeClr>
          </a:solidFill>
          <a:ln w="9525">
            <a:solidFill>
              <a:schemeClr val="tx2"/>
            </a:solidFill>
            <a:miter lim="800000"/>
            <a:headEnd/>
            <a:tailEnd/>
          </a:ln>
        </p:spPr>
        <p:txBody>
          <a:bodyPr wrap="none" anchor="ctr"/>
          <a:lstStyle/>
          <a:p>
            <a:endParaRPr lang="en-US"/>
          </a:p>
        </p:txBody>
      </p:sp>
      <p:sp>
        <p:nvSpPr>
          <p:cNvPr id="80902" name="Rectangle 5"/>
          <p:cNvSpPr>
            <a:spLocks noGrp="1" noChangeArrowheads="1"/>
          </p:cNvSpPr>
          <p:nvPr>
            <p:ph type="title"/>
          </p:nvPr>
        </p:nvSpPr>
        <p:spPr>
          <a:xfrm>
            <a:off x="692150" y="0"/>
            <a:ext cx="7772400" cy="1143000"/>
          </a:xfrm>
        </p:spPr>
        <p:txBody>
          <a:bodyPr/>
          <a:lstStyle/>
          <a:p>
            <a:r>
              <a:rPr lang="en-US">
                <a:latin typeface="Arial Narrow" charset="0"/>
              </a:rPr>
              <a:t>Optimization trade-off in sequential circuits</a:t>
            </a:r>
          </a:p>
        </p:txBody>
      </p:sp>
      <p:sp>
        <p:nvSpPr>
          <p:cNvPr id="80903" name="Line 6"/>
          <p:cNvSpPr>
            <a:spLocks noChangeShapeType="1"/>
          </p:cNvSpPr>
          <p:nvPr/>
        </p:nvSpPr>
        <p:spPr bwMode="auto">
          <a:xfrm flipV="1">
            <a:off x="1403350" y="4211638"/>
            <a:ext cx="2233613" cy="1666875"/>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0904" name="Line 7"/>
          <p:cNvSpPr>
            <a:spLocks noChangeShapeType="1"/>
          </p:cNvSpPr>
          <p:nvPr/>
        </p:nvSpPr>
        <p:spPr bwMode="auto">
          <a:xfrm flipV="1">
            <a:off x="4060825" y="4211638"/>
            <a:ext cx="2233613" cy="1666875"/>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0905" name="Line 8"/>
          <p:cNvSpPr>
            <a:spLocks noChangeShapeType="1"/>
          </p:cNvSpPr>
          <p:nvPr/>
        </p:nvSpPr>
        <p:spPr bwMode="auto">
          <a:xfrm>
            <a:off x="1403350" y="5878513"/>
            <a:ext cx="4348163" cy="0"/>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0906" name="Line 9"/>
          <p:cNvSpPr>
            <a:spLocks noChangeShapeType="1"/>
          </p:cNvSpPr>
          <p:nvPr/>
        </p:nvSpPr>
        <p:spPr bwMode="auto">
          <a:xfrm flipV="1">
            <a:off x="1403350" y="2492375"/>
            <a:ext cx="0" cy="3386138"/>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0907" name="Line 10"/>
          <p:cNvSpPr>
            <a:spLocks noChangeShapeType="1"/>
          </p:cNvSpPr>
          <p:nvPr/>
        </p:nvSpPr>
        <p:spPr bwMode="auto">
          <a:xfrm>
            <a:off x="2187575" y="5300663"/>
            <a:ext cx="4348163" cy="0"/>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0908" name="Line 11"/>
          <p:cNvSpPr>
            <a:spLocks noChangeShapeType="1"/>
          </p:cNvSpPr>
          <p:nvPr/>
        </p:nvSpPr>
        <p:spPr bwMode="auto">
          <a:xfrm>
            <a:off x="3032125" y="4656138"/>
            <a:ext cx="4348163" cy="0"/>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0909" name="Line 12"/>
          <p:cNvSpPr>
            <a:spLocks noChangeShapeType="1"/>
          </p:cNvSpPr>
          <p:nvPr/>
        </p:nvSpPr>
        <p:spPr bwMode="auto">
          <a:xfrm flipV="1">
            <a:off x="2187575" y="1989138"/>
            <a:ext cx="7938" cy="3278187"/>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0910" name="Line 13"/>
          <p:cNvSpPr>
            <a:spLocks noChangeShapeType="1"/>
          </p:cNvSpPr>
          <p:nvPr/>
        </p:nvSpPr>
        <p:spPr bwMode="auto">
          <a:xfrm flipV="1">
            <a:off x="3059113" y="1341438"/>
            <a:ext cx="26987" cy="3314700"/>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0911" name="Line 14"/>
          <p:cNvSpPr>
            <a:spLocks noChangeShapeType="1"/>
          </p:cNvSpPr>
          <p:nvPr/>
        </p:nvSpPr>
        <p:spPr bwMode="auto">
          <a:xfrm flipV="1">
            <a:off x="1403350" y="1557338"/>
            <a:ext cx="2233613" cy="1666875"/>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0912" name="Text Box 15"/>
          <p:cNvSpPr txBox="1">
            <a:spLocks noChangeArrowheads="1"/>
          </p:cNvSpPr>
          <p:nvPr/>
        </p:nvSpPr>
        <p:spPr bwMode="auto">
          <a:xfrm>
            <a:off x="468313" y="2420938"/>
            <a:ext cx="14398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Area</a:t>
            </a:r>
          </a:p>
        </p:txBody>
      </p:sp>
      <p:sp>
        <p:nvSpPr>
          <p:cNvPr id="80913" name="Text Box 16"/>
          <p:cNvSpPr txBox="1">
            <a:spLocks noChangeArrowheads="1"/>
          </p:cNvSpPr>
          <p:nvPr/>
        </p:nvSpPr>
        <p:spPr bwMode="auto">
          <a:xfrm>
            <a:off x="1258888" y="1844675"/>
            <a:ext cx="14398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Area</a:t>
            </a:r>
          </a:p>
        </p:txBody>
      </p:sp>
      <p:sp>
        <p:nvSpPr>
          <p:cNvPr id="80914" name="Text Box 17"/>
          <p:cNvSpPr txBox="1">
            <a:spLocks noChangeArrowheads="1"/>
          </p:cNvSpPr>
          <p:nvPr/>
        </p:nvSpPr>
        <p:spPr bwMode="auto">
          <a:xfrm>
            <a:off x="2124075" y="1268413"/>
            <a:ext cx="14398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Area</a:t>
            </a:r>
          </a:p>
        </p:txBody>
      </p:sp>
      <p:sp>
        <p:nvSpPr>
          <p:cNvPr id="80915" name="Text Box 18"/>
          <p:cNvSpPr txBox="1">
            <a:spLocks noChangeArrowheads="1"/>
          </p:cNvSpPr>
          <p:nvPr/>
        </p:nvSpPr>
        <p:spPr bwMode="auto">
          <a:xfrm>
            <a:off x="4716463" y="5661025"/>
            <a:ext cx="14398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Latency</a:t>
            </a:r>
          </a:p>
        </p:txBody>
      </p:sp>
      <p:sp>
        <p:nvSpPr>
          <p:cNvPr id="80916" name="Text Box 19"/>
          <p:cNvSpPr txBox="1">
            <a:spLocks noChangeArrowheads="1"/>
          </p:cNvSpPr>
          <p:nvPr/>
        </p:nvSpPr>
        <p:spPr bwMode="auto">
          <a:xfrm>
            <a:off x="5435600" y="5013325"/>
            <a:ext cx="14398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Latency</a:t>
            </a:r>
          </a:p>
        </p:txBody>
      </p:sp>
      <p:sp>
        <p:nvSpPr>
          <p:cNvPr id="80917" name="Text Box 20"/>
          <p:cNvSpPr txBox="1">
            <a:spLocks noChangeArrowheads="1"/>
          </p:cNvSpPr>
          <p:nvPr/>
        </p:nvSpPr>
        <p:spPr bwMode="auto">
          <a:xfrm>
            <a:off x="6227763" y="4437063"/>
            <a:ext cx="14398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Latency</a:t>
            </a:r>
          </a:p>
        </p:txBody>
      </p:sp>
      <p:sp>
        <p:nvSpPr>
          <p:cNvPr id="80918" name="Text Box 21"/>
          <p:cNvSpPr txBox="1">
            <a:spLocks noChangeArrowheads="1"/>
          </p:cNvSpPr>
          <p:nvPr/>
        </p:nvSpPr>
        <p:spPr bwMode="auto">
          <a:xfrm>
            <a:off x="3708400" y="5876925"/>
            <a:ext cx="863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lgn="l">
              <a:spcBef>
                <a:spcPct val="50000"/>
              </a:spcBef>
            </a:pPr>
            <a:r>
              <a:rPr lang="en-US" sz="1000">
                <a:solidFill>
                  <a:schemeClr val="tx2"/>
                </a:solidFill>
                <a:latin typeface="Arial" charset="0"/>
              </a:rPr>
              <a:t>Latency Max</a:t>
            </a:r>
          </a:p>
        </p:txBody>
      </p:sp>
      <p:sp>
        <p:nvSpPr>
          <p:cNvPr id="80919" name="Text Box 22"/>
          <p:cNvSpPr txBox="1">
            <a:spLocks noChangeArrowheads="1"/>
          </p:cNvSpPr>
          <p:nvPr/>
        </p:nvSpPr>
        <p:spPr bwMode="auto">
          <a:xfrm>
            <a:off x="971550" y="3068638"/>
            <a:ext cx="7191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lgn="l">
              <a:spcBef>
                <a:spcPct val="50000"/>
              </a:spcBef>
            </a:pPr>
            <a:r>
              <a:rPr lang="en-US" sz="1000">
                <a:solidFill>
                  <a:schemeClr val="tx2"/>
                </a:solidFill>
                <a:latin typeface="Arial" charset="0"/>
              </a:rPr>
              <a:t>Area Max</a:t>
            </a:r>
          </a:p>
        </p:txBody>
      </p:sp>
      <p:sp>
        <p:nvSpPr>
          <p:cNvPr id="80920" name="Text Box 23"/>
          <p:cNvSpPr txBox="1">
            <a:spLocks noChangeArrowheads="1"/>
          </p:cNvSpPr>
          <p:nvPr/>
        </p:nvSpPr>
        <p:spPr bwMode="auto">
          <a:xfrm rot="-2309598">
            <a:off x="5364163" y="4076700"/>
            <a:ext cx="143986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Cycle-time</a:t>
            </a:r>
          </a:p>
        </p:txBody>
      </p:sp>
      <p:sp>
        <p:nvSpPr>
          <p:cNvPr id="80921" name="Rectangle 24"/>
          <p:cNvSpPr>
            <a:spLocks noChangeArrowheads="1"/>
          </p:cNvSpPr>
          <p:nvPr/>
        </p:nvSpPr>
        <p:spPr bwMode="auto">
          <a:xfrm>
            <a:off x="3348038" y="2349500"/>
            <a:ext cx="71437" cy="73025"/>
          </a:xfrm>
          <a:prstGeom prst="rect">
            <a:avLst/>
          </a:prstGeom>
          <a:solidFill>
            <a:srgbClr val="33CC33"/>
          </a:solidFill>
          <a:ln w="9525">
            <a:solidFill>
              <a:schemeClr val="tx2"/>
            </a:solidFill>
            <a:miter lim="800000"/>
            <a:headEnd/>
            <a:tailEnd/>
          </a:ln>
        </p:spPr>
        <p:txBody>
          <a:bodyPr wrap="none" anchor="ctr"/>
          <a:lstStyle/>
          <a:p>
            <a:endParaRPr lang="en-US"/>
          </a:p>
        </p:txBody>
      </p:sp>
      <p:sp>
        <p:nvSpPr>
          <p:cNvPr id="80922" name="Rectangle 25"/>
          <p:cNvSpPr>
            <a:spLocks noChangeArrowheads="1"/>
          </p:cNvSpPr>
          <p:nvPr/>
        </p:nvSpPr>
        <p:spPr bwMode="auto">
          <a:xfrm>
            <a:off x="2484438" y="2636838"/>
            <a:ext cx="71437" cy="73025"/>
          </a:xfrm>
          <a:prstGeom prst="rect">
            <a:avLst/>
          </a:prstGeom>
          <a:solidFill>
            <a:srgbClr val="FF3300"/>
          </a:solidFill>
          <a:ln w="9525">
            <a:solidFill>
              <a:schemeClr val="tx2"/>
            </a:solidFill>
            <a:miter lim="800000"/>
            <a:headEnd/>
            <a:tailEnd/>
          </a:ln>
        </p:spPr>
        <p:txBody>
          <a:bodyPr wrap="none" anchor="ctr"/>
          <a:lstStyle/>
          <a:p>
            <a:endParaRPr lang="en-US"/>
          </a:p>
        </p:txBody>
      </p:sp>
      <p:sp>
        <p:nvSpPr>
          <p:cNvPr id="80923" name="Rectangle 26"/>
          <p:cNvSpPr>
            <a:spLocks noChangeArrowheads="1"/>
          </p:cNvSpPr>
          <p:nvPr/>
        </p:nvSpPr>
        <p:spPr bwMode="auto">
          <a:xfrm>
            <a:off x="2844800" y="2924175"/>
            <a:ext cx="71438" cy="73025"/>
          </a:xfrm>
          <a:prstGeom prst="rect">
            <a:avLst/>
          </a:prstGeom>
          <a:solidFill>
            <a:srgbClr val="FF3300"/>
          </a:solidFill>
          <a:ln w="9525">
            <a:solidFill>
              <a:schemeClr val="tx2"/>
            </a:solidFill>
            <a:miter lim="800000"/>
            <a:headEnd/>
            <a:tailEnd/>
          </a:ln>
        </p:spPr>
        <p:txBody>
          <a:bodyPr wrap="none" anchor="ctr"/>
          <a:lstStyle/>
          <a:p>
            <a:endParaRPr lang="en-US"/>
          </a:p>
        </p:txBody>
      </p:sp>
      <p:sp>
        <p:nvSpPr>
          <p:cNvPr id="80924" name="Rectangle 27"/>
          <p:cNvSpPr>
            <a:spLocks noChangeArrowheads="1"/>
          </p:cNvSpPr>
          <p:nvPr/>
        </p:nvSpPr>
        <p:spPr bwMode="auto">
          <a:xfrm>
            <a:off x="5580063" y="4365625"/>
            <a:ext cx="71437" cy="73025"/>
          </a:xfrm>
          <a:prstGeom prst="rect">
            <a:avLst/>
          </a:prstGeom>
          <a:solidFill>
            <a:srgbClr val="33CC33"/>
          </a:solidFill>
          <a:ln w="9525">
            <a:solidFill>
              <a:schemeClr val="tx2"/>
            </a:solidFill>
            <a:miter lim="800000"/>
            <a:headEnd/>
            <a:tailEnd/>
          </a:ln>
        </p:spPr>
        <p:txBody>
          <a:bodyPr wrap="none" anchor="ctr"/>
          <a:lstStyle/>
          <a:p>
            <a:endParaRPr lang="en-US"/>
          </a:p>
        </p:txBody>
      </p:sp>
      <p:sp>
        <p:nvSpPr>
          <p:cNvPr id="80925" name="Rectangle 28"/>
          <p:cNvSpPr>
            <a:spLocks noChangeArrowheads="1"/>
          </p:cNvSpPr>
          <p:nvPr/>
        </p:nvSpPr>
        <p:spPr bwMode="auto">
          <a:xfrm>
            <a:off x="4932363" y="4149725"/>
            <a:ext cx="71437" cy="73025"/>
          </a:xfrm>
          <a:prstGeom prst="rect">
            <a:avLst/>
          </a:prstGeom>
          <a:solidFill>
            <a:srgbClr val="33CC33"/>
          </a:solidFill>
          <a:ln w="9525">
            <a:solidFill>
              <a:schemeClr val="tx2"/>
            </a:solidFill>
            <a:miter lim="800000"/>
            <a:headEnd/>
            <a:tailEnd/>
          </a:ln>
        </p:spPr>
        <p:txBody>
          <a:bodyPr wrap="none" anchor="ctr"/>
          <a:lstStyle/>
          <a:p>
            <a:endParaRPr lang="en-US"/>
          </a:p>
        </p:txBody>
      </p:sp>
      <p:sp>
        <p:nvSpPr>
          <p:cNvPr id="80926" name="Rectangle 29"/>
          <p:cNvSpPr>
            <a:spLocks noChangeArrowheads="1"/>
          </p:cNvSpPr>
          <p:nvPr/>
        </p:nvSpPr>
        <p:spPr bwMode="auto">
          <a:xfrm>
            <a:off x="4787900" y="4437063"/>
            <a:ext cx="71438" cy="73025"/>
          </a:xfrm>
          <a:prstGeom prst="rect">
            <a:avLst/>
          </a:prstGeom>
          <a:solidFill>
            <a:srgbClr val="FF3300"/>
          </a:solidFill>
          <a:ln w="9525">
            <a:solidFill>
              <a:schemeClr val="tx2"/>
            </a:solidFill>
            <a:miter lim="800000"/>
            <a:headEnd/>
            <a:tailEnd/>
          </a:ln>
        </p:spPr>
        <p:txBody>
          <a:bodyPr wrap="none" anchor="ctr"/>
          <a:lstStyle/>
          <a:p>
            <a:endParaRPr lang="en-US"/>
          </a:p>
        </p:txBody>
      </p:sp>
      <p:sp>
        <p:nvSpPr>
          <p:cNvPr id="80927" name="Rectangle 30"/>
          <p:cNvSpPr>
            <a:spLocks noChangeArrowheads="1"/>
          </p:cNvSpPr>
          <p:nvPr/>
        </p:nvSpPr>
        <p:spPr bwMode="auto">
          <a:xfrm>
            <a:off x="4284663" y="4221163"/>
            <a:ext cx="71437" cy="73025"/>
          </a:xfrm>
          <a:prstGeom prst="rect">
            <a:avLst/>
          </a:prstGeom>
          <a:solidFill>
            <a:srgbClr val="FF3300"/>
          </a:solidFill>
          <a:ln w="9525">
            <a:solidFill>
              <a:schemeClr val="tx2"/>
            </a:solidFill>
            <a:miter lim="800000"/>
            <a:headEnd/>
            <a:tailEnd/>
          </a:ln>
        </p:spPr>
        <p:txBody>
          <a:bodyPr wrap="none" anchor="ctr"/>
          <a:lstStyle/>
          <a:p>
            <a:endParaRPr lang="en-US"/>
          </a:p>
        </p:txBody>
      </p:sp>
      <p:sp>
        <p:nvSpPr>
          <p:cNvPr id="80928" name="Rectangle 31"/>
          <p:cNvSpPr>
            <a:spLocks noChangeArrowheads="1"/>
          </p:cNvSpPr>
          <p:nvPr/>
        </p:nvSpPr>
        <p:spPr bwMode="auto">
          <a:xfrm>
            <a:off x="3851275" y="4076700"/>
            <a:ext cx="71438" cy="73025"/>
          </a:xfrm>
          <a:prstGeom prst="rect">
            <a:avLst/>
          </a:prstGeom>
          <a:solidFill>
            <a:schemeClr val="tx1"/>
          </a:solidFill>
          <a:ln w="9525">
            <a:solidFill>
              <a:schemeClr val="tx2"/>
            </a:solidFill>
            <a:miter lim="800000"/>
            <a:headEnd/>
            <a:tailEnd/>
          </a:ln>
        </p:spPr>
        <p:txBody>
          <a:bodyPr wrap="none" anchor="ctr"/>
          <a:lstStyle/>
          <a:p>
            <a:endParaRPr lang="en-US"/>
          </a:p>
        </p:txBody>
      </p:sp>
      <p:sp>
        <p:nvSpPr>
          <p:cNvPr id="80929" name="Rectangle 32"/>
          <p:cNvSpPr>
            <a:spLocks noChangeArrowheads="1"/>
          </p:cNvSpPr>
          <p:nvPr/>
        </p:nvSpPr>
        <p:spPr bwMode="auto">
          <a:xfrm>
            <a:off x="3203575" y="4003675"/>
            <a:ext cx="71438" cy="73025"/>
          </a:xfrm>
          <a:prstGeom prst="rect">
            <a:avLst/>
          </a:prstGeom>
          <a:solidFill>
            <a:schemeClr val="tx1"/>
          </a:solidFill>
          <a:ln w="9525">
            <a:solidFill>
              <a:schemeClr val="tx2"/>
            </a:solidFill>
            <a:miter lim="800000"/>
            <a:headEnd/>
            <a:tailEnd/>
          </a:ln>
        </p:spPr>
        <p:txBody>
          <a:bodyPr wrap="none" anchor="ctr"/>
          <a:lstStyle/>
          <a:p>
            <a:endParaRPr lang="en-US"/>
          </a:p>
        </p:txBody>
      </p:sp>
      <p:sp>
        <p:nvSpPr>
          <p:cNvPr id="80930" name="Rectangle 33"/>
          <p:cNvSpPr>
            <a:spLocks noChangeArrowheads="1"/>
          </p:cNvSpPr>
          <p:nvPr/>
        </p:nvSpPr>
        <p:spPr bwMode="auto">
          <a:xfrm>
            <a:off x="3203575" y="3573463"/>
            <a:ext cx="71438" cy="73025"/>
          </a:xfrm>
          <a:prstGeom prst="rect">
            <a:avLst/>
          </a:prstGeom>
          <a:solidFill>
            <a:srgbClr val="FF3300"/>
          </a:solidFill>
          <a:ln w="9525">
            <a:solidFill>
              <a:schemeClr val="tx2"/>
            </a:solidFill>
            <a:miter lim="800000"/>
            <a:headEnd/>
            <a:tailEnd/>
          </a:ln>
        </p:spPr>
        <p:txBody>
          <a:bodyPr wrap="none" anchor="ctr"/>
          <a:lstStyle/>
          <a:p>
            <a:endParaRPr lang="en-US"/>
          </a:p>
        </p:txBody>
      </p:sp>
      <p:sp>
        <p:nvSpPr>
          <p:cNvPr id="80931" name="Rectangle 34"/>
          <p:cNvSpPr>
            <a:spLocks noChangeArrowheads="1"/>
          </p:cNvSpPr>
          <p:nvPr/>
        </p:nvSpPr>
        <p:spPr bwMode="auto">
          <a:xfrm>
            <a:off x="3203575" y="2060575"/>
            <a:ext cx="71438" cy="73025"/>
          </a:xfrm>
          <a:prstGeom prst="rect">
            <a:avLst/>
          </a:prstGeom>
          <a:solidFill>
            <a:srgbClr val="33CC33"/>
          </a:solidFill>
          <a:ln w="9525">
            <a:solidFill>
              <a:schemeClr val="tx2"/>
            </a:solidFill>
            <a:miter lim="800000"/>
            <a:headEnd/>
            <a:tailEnd/>
          </a:ln>
        </p:spPr>
        <p:txBody>
          <a:bodyPr wrap="none" anchor="ctr"/>
          <a:lstStyle/>
          <a:p>
            <a:endParaRPr lang="en-US"/>
          </a:p>
        </p:txBody>
      </p:sp>
      <p:sp>
        <p:nvSpPr>
          <p:cNvPr id="80932" name="Rectangle 35"/>
          <p:cNvSpPr>
            <a:spLocks noChangeArrowheads="1"/>
          </p:cNvSpPr>
          <p:nvPr/>
        </p:nvSpPr>
        <p:spPr bwMode="auto">
          <a:xfrm>
            <a:off x="2700338" y="3284538"/>
            <a:ext cx="71437" cy="73025"/>
          </a:xfrm>
          <a:prstGeom prst="rect">
            <a:avLst/>
          </a:prstGeom>
          <a:solidFill>
            <a:schemeClr val="tx1"/>
          </a:solidFill>
          <a:ln w="9525">
            <a:solidFill>
              <a:schemeClr val="tx2"/>
            </a:solidFill>
            <a:miter lim="800000"/>
            <a:headEnd/>
            <a:tailEnd/>
          </a:ln>
        </p:spPr>
        <p:txBody>
          <a:bodyPr wrap="none" anchor="ctr"/>
          <a:lstStyle/>
          <a:p>
            <a:endParaRPr lang="en-US"/>
          </a:p>
        </p:txBody>
      </p:sp>
      <p:sp>
        <p:nvSpPr>
          <p:cNvPr id="80933" name="Rectangle 36"/>
          <p:cNvSpPr>
            <a:spLocks noChangeArrowheads="1"/>
          </p:cNvSpPr>
          <p:nvPr/>
        </p:nvSpPr>
        <p:spPr bwMode="auto">
          <a:xfrm>
            <a:off x="4213225" y="3427413"/>
            <a:ext cx="71438" cy="73025"/>
          </a:xfrm>
          <a:prstGeom prst="rect">
            <a:avLst/>
          </a:prstGeom>
          <a:solidFill>
            <a:srgbClr val="33CC33"/>
          </a:solidFill>
          <a:ln w="9525">
            <a:solidFill>
              <a:schemeClr val="tx2"/>
            </a:solidFill>
            <a:miter lim="800000"/>
            <a:headEnd/>
            <a:tailEnd/>
          </a:ln>
        </p:spPr>
        <p:txBody>
          <a:bodyPr wrap="none" anchor="ctr"/>
          <a:lstStyle/>
          <a:p>
            <a:endParaRPr lang="en-US"/>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82946"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B6E0BD73-01A6-AD4A-8BBC-8C2DCF16D101}" type="slidenum">
              <a:rPr lang="en-US" sz="1400" b="0"/>
              <a:pPr/>
              <a:t>55</a:t>
            </a:fld>
            <a:endParaRPr lang="en-US" sz="1400" b="0"/>
          </a:p>
        </p:txBody>
      </p:sp>
      <p:sp>
        <p:nvSpPr>
          <p:cNvPr id="82947" name="Rectangle 2"/>
          <p:cNvSpPr>
            <a:spLocks noGrp="1" noChangeArrowheads="1"/>
          </p:cNvSpPr>
          <p:nvPr>
            <p:ph type="title"/>
          </p:nvPr>
        </p:nvSpPr>
        <p:spPr/>
        <p:txBody>
          <a:bodyPr/>
          <a:lstStyle/>
          <a:p>
            <a:r>
              <a:rPr lang="en-US">
                <a:latin typeface="Arial Narrow" charset="0"/>
              </a:rPr>
              <a:t>Pareto points</a:t>
            </a:r>
          </a:p>
        </p:txBody>
      </p:sp>
      <p:sp>
        <p:nvSpPr>
          <p:cNvPr id="82948" name="Rectangle 3"/>
          <p:cNvSpPr>
            <a:spLocks noGrp="1" noChangeArrowheads="1"/>
          </p:cNvSpPr>
          <p:nvPr>
            <p:ph type="body" idx="1"/>
          </p:nvPr>
        </p:nvSpPr>
        <p:spPr/>
        <p:txBody>
          <a:bodyPr/>
          <a:lstStyle/>
          <a:p>
            <a:r>
              <a:rPr lang="en-US">
                <a:latin typeface="Arial Narrow" charset="0"/>
              </a:rPr>
              <a:t>Multi-criteria optimization</a:t>
            </a:r>
          </a:p>
          <a:p>
            <a:r>
              <a:rPr lang="en-US">
                <a:latin typeface="Arial Narrow" charset="0"/>
              </a:rPr>
              <a:t>Multiple objectives</a:t>
            </a:r>
          </a:p>
          <a:p>
            <a:r>
              <a:rPr lang="en-US">
                <a:latin typeface="Arial Narrow" charset="0"/>
              </a:rPr>
              <a:t>Pareto point:</a:t>
            </a:r>
          </a:p>
          <a:p>
            <a:pPr lvl="1"/>
            <a:r>
              <a:rPr lang="en-US">
                <a:latin typeface="Arial Narrow" charset="0"/>
                <a:ea typeface="ＭＳ Ｐゴシック" charset="0"/>
              </a:rPr>
              <a:t>A point of the design space is a Pareto point if there is no other point with:</a:t>
            </a:r>
          </a:p>
          <a:p>
            <a:pPr lvl="2"/>
            <a:r>
              <a:rPr lang="en-US">
                <a:latin typeface="Arial Narrow" charset="0"/>
                <a:ea typeface="ＭＳ Ｐゴシック" charset="0"/>
              </a:rPr>
              <a:t>At least one inferior objectives</a:t>
            </a:r>
          </a:p>
          <a:p>
            <a:pPr lvl="2"/>
            <a:r>
              <a:rPr lang="en-US">
                <a:latin typeface="Arial Narrow" charset="0"/>
                <a:ea typeface="ＭＳ Ｐゴシック" charset="0"/>
              </a:rPr>
              <a:t>All other objectives inferior or equal</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84994"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76FF47BB-770D-7949-9822-C36DA3D54712}" type="slidenum">
              <a:rPr lang="en-US" sz="1400" b="0"/>
              <a:pPr/>
              <a:t>56</a:t>
            </a:fld>
            <a:endParaRPr lang="en-US" sz="1400" b="0"/>
          </a:p>
        </p:txBody>
      </p:sp>
      <p:sp>
        <p:nvSpPr>
          <p:cNvPr id="84995" name="Rectangle 2"/>
          <p:cNvSpPr>
            <a:spLocks noGrp="1" noChangeArrowheads="1"/>
          </p:cNvSpPr>
          <p:nvPr>
            <p:ph type="title"/>
          </p:nvPr>
        </p:nvSpPr>
        <p:spPr>
          <a:xfrm>
            <a:off x="711200" y="0"/>
            <a:ext cx="7772400" cy="965200"/>
          </a:xfrm>
        </p:spPr>
        <p:txBody>
          <a:bodyPr/>
          <a:lstStyle/>
          <a:p>
            <a:r>
              <a:rPr lang="en-US">
                <a:latin typeface="Arial Narrow" charset="0"/>
              </a:rPr>
              <a:t>Example</a:t>
            </a:r>
            <a:br>
              <a:rPr lang="en-US">
                <a:latin typeface="Arial Narrow" charset="0"/>
              </a:rPr>
            </a:br>
            <a:r>
              <a:rPr lang="en-US">
                <a:latin typeface="Arial Narrow" charset="0"/>
              </a:rPr>
              <a:t>Differential equation solver</a:t>
            </a:r>
          </a:p>
        </p:txBody>
      </p:sp>
      <p:sp>
        <p:nvSpPr>
          <p:cNvPr id="84996" name="Rectangle 3"/>
          <p:cNvSpPr>
            <a:spLocks noGrp="1" noChangeArrowheads="1"/>
          </p:cNvSpPr>
          <p:nvPr>
            <p:ph type="body" idx="1"/>
          </p:nvPr>
        </p:nvSpPr>
        <p:spPr>
          <a:xfrm>
            <a:off x="1692275" y="1844675"/>
            <a:ext cx="6192838" cy="4043363"/>
          </a:xfrm>
        </p:spPr>
        <p:txBody>
          <a:bodyPr/>
          <a:lstStyle/>
          <a:p>
            <a:pPr marL="342900" indent="-342900">
              <a:lnSpc>
                <a:spcPct val="90000"/>
              </a:lnSpc>
              <a:buClr>
                <a:schemeClr val="tx1"/>
              </a:buClr>
              <a:buFont typeface="Monotype Sorts" charset="0"/>
              <a:buNone/>
            </a:pPr>
            <a:r>
              <a:rPr lang="en-US" sz="2000">
                <a:latin typeface="Arial Narrow" charset="0"/>
              </a:rPr>
              <a:t>diffeq {</a:t>
            </a:r>
          </a:p>
          <a:p>
            <a:pPr marL="742950" lvl="1" indent="-285750">
              <a:lnSpc>
                <a:spcPct val="90000"/>
              </a:lnSpc>
              <a:buClr>
                <a:schemeClr val="tx1"/>
              </a:buClr>
              <a:buFont typeface="Monotype Sorts" charset="0"/>
              <a:buNone/>
            </a:pPr>
            <a:r>
              <a:rPr lang="en-US" sz="1800">
                <a:latin typeface="Arial Narrow" charset="0"/>
                <a:ea typeface="ＭＳ Ｐゴシック" charset="0"/>
              </a:rPr>
              <a:t>read ( </a:t>
            </a:r>
            <a:r>
              <a:rPr lang="en-US" sz="1800" i="1">
                <a:latin typeface="Arial Narrow" charset="0"/>
                <a:ea typeface="ＭＳ Ｐゴシック" charset="0"/>
              </a:rPr>
              <a:t>x, y, u, dx, a )</a:t>
            </a:r>
            <a:r>
              <a:rPr lang="en-US" sz="1800">
                <a:latin typeface="Arial Narrow" charset="0"/>
                <a:ea typeface="ＭＳ Ｐゴシック" charset="0"/>
              </a:rPr>
              <a:t> ;</a:t>
            </a:r>
          </a:p>
          <a:p>
            <a:pPr marL="742950" lvl="1" indent="-285750">
              <a:lnSpc>
                <a:spcPct val="90000"/>
              </a:lnSpc>
              <a:buClr>
                <a:schemeClr val="tx1"/>
              </a:buClr>
              <a:buFont typeface="Monotype Sorts" charset="0"/>
              <a:buNone/>
            </a:pPr>
            <a:r>
              <a:rPr lang="en-US" sz="1800" b="0">
                <a:latin typeface="Arial Narrow" charset="0"/>
                <a:ea typeface="ＭＳ Ｐゴシック" charset="0"/>
              </a:rPr>
              <a:t>repeat {</a:t>
            </a:r>
          </a:p>
          <a:p>
            <a:pPr marL="1143000" lvl="2">
              <a:lnSpc>
                <a:spcPct val="80000"/>
              </a:lnSpc>
              <a:buFont typeface="Monotype Sorts" charset="0"/>
              <a:buNone/>
            </a:pPr>
            <a:r>
              <a:rPr lang="en-US" sz="1600" i="1">
                <a:latin typeface="Arial Narrow" charset="0"/>
                <a:ea typeface="ＭＳ Ｐゴシック" charset="0"/>
              </a:rPr>
              <a:t>xl = x + dx;</a:t>
            </a:r>
          </a:p>
          <a:p>
            <a:pPr marL="1143000" lvl="2">
              <a:lnSpc>
                <a:spcPct val="80000"/>
              </a:lnSpc>
              <a:buFont typeface="Monotype Sorts" charset="0"/>
              <a:buNone/>
            </a:pPr>
            <a:r>
              <a:rPr lang="en-US" sz="1600" i="1">
                <a:latin typeface="Arial Narrow" charset="0"/>
                <a:ea typeface="ＭＳ Ｐゴシック" charset="0"/>
              </a:rPr>
              <a:t>ul = u – ( 3 </a:t>
            </a:r>
            <a:r>
              <a:rPr lang="en-US" sz="1600" b="0" baseline="18000">
                <a:latin typeface="Arial Narrow" charset="0"/>
                <a:ea typeface="ＭＳ Ｐゴシック" charset="0"/>
              </a:rPr>
              <a:t>.</a:t>
            </a:r>
            <a:r>
              <a:rPr lang="en-US" sz="1600" i="1">
                <a:latin typeface="Arial Narrow" charset="0"/>
                <a:ea typeface="ＭＳ Ｐゴシック" charset="0"/>
              </a:rPr>
              <a:t> x </a:t>
            </a:r>
            <a:r>
              <a:rPr lang="en-US" sz="1600" b="0" baseline="18000">
                <a:latin typeface="Arial Narrow" charset="0"/>
                <a:ea typeface="ＭＳ Ｐゴシック" charset="0"/>
              </a:rPr>
              <a:t>.</a:t>
            </a:r>
            <a:r>
              <a:rPr lang="en-US" sz="1600" i="1">
                <a:latin typeface="Arial Narrow" charset="0"/>
                <a:ea typeface="ＭＳ Ｐゴシック" charset="0"/>
              </a:rPr>
              <a:t> u </a:t>
            </a:r>
            <a:r>
              <a:rPr lang="en-US" sz="1600" b="0" baseline="18000">
                <a:latin typeface="Arial Narrow" charset="0"/>
                <a:ea typeface="ＭＳ Ｐゴシック" charset="0"/>
              </a:rPr>
              <a:t>.</a:t>
            </a:r>
            <a:r>
              <a:rPr lang="en-US" sz="1600" i="1">
                <a:latin typeface="Arial Narrow" charset="0"/>
                <a:ea typeface="ＭＳ Ｐゴシック" charset="0"/>
              </a:rPr>
              <a:t> dx ) – ( 3 </a:t>
            </a:r>
            <a:r>
              <a:rPr lang="en-US" sz="1600" b="0" baseline="18000">
                <a:latin typeface="Arial Narrow" charset="0"/>
                <a:ea typeface="ＭＳ Ｐゴシック" charset="0"/>
              </a:rPr>
              <a:t>.</a:t>
            </a:r>
            <a:r>
              <a:rPr lang="en-US" sz="1600" i="1">
                <a:latin typeface="Arial Narrow" charset="0"/>
                <a:ea typeface="ＭＳ Ｐゴシック" charset="0"/>
              </a:rPr>
              <a:t> y </a:t>
            </a:r>
            <a:r>
              <a:rPr lang="en-US" sz="1600" b="0" baseline="18000">
                <a:latin typeface="Arial Narrow" charset="0"/>
                <a:ea typeface="ＭＳ Ｐゴシック" charset="0"/>
              </a:rPr>
              <a:t>.</a:t>
            </a:r>
            <a:r>
              <a:rPr lang="en-US" sz="1600" i="1">
                <a:latin typeface="Arial Narrow" charset="0"/>
                <a:ea typeface="ＭＳ Ｐゴシック" charset="0"/>
              </a:rPr>
              <a:t> dx ) ;</a:t>
            </a:r>
          </a:p>
          <a:p>
            <a:pPr marL="1143000" lvl="2">
              <a:lnSpc>
                <a:spcPct val="80000"/>
              </a:lnSpc>
              <a:buFont typeface="Monotype Sorts" charset="0"/>
              <a:buNone/>
            </a:pPr>
            <a:r>
              <a:rPr lang="en-US" sz="1600" i="1">
                <a:latin typeface="Arial Narrow" charset="0"/>
                <a:ea typeface="ＭＳ Ｐゴシック" charset="0"/>
              </a:rPr>
              <a:t>yl = y + u </a:t>
            </a:r>
            <a:r>
              <a:rPr lang="en-US" sz="1600" b="0" baseline="18000">
                <a:latin typeface="Arial Narrow" charset="0"/>
                <a:ea typeface="ＭＳ Ｐゴシック" charset="0"/>
              </a:rPr>
              <a:t>.</a:t>
            </a:r>
            <a:r>
              <a:rPr lang="en-US" sz="1600" i="1">
                <a:latin typeface="Arial Narrow" charset="0"/>
                <a:ea typeface="ＭＳ Ｐゴシック" charset="0"/>
              </a:rPr>
              <a:t> dx ;</a:t>
            </a:r>
          </a:p>
          <a:p>
            <a:pPr marL="1143000" lvl="2">
              <a:lnSpc>
                <a:spcPct val="80000"/>
              </a:lnSpc>
              <a:buFont typeface="Monotype Sorts" charset="0"/>
              <a:buNone/>
            </a:pPr>
            <a:r>
              <a:rPr lang="en-US" sz="1600" i="1">
                <a:latin typeface="Arial Narrow" charset="0"/>
                <a:ea typeface="ＭＳ Ｐゴシック" charset="0"/>
              </a:rPr>
              <a:t>c = x &lt; a ;</a:t>
            </a:r>
          </a:p>
          <a:p>
            <a:pPr marL="1143000" lvl="2">
              <a:lnSpc>
                <a:spcPct val="80000"/>
              </a:lnSpc>
              <a:buFont typeface="Monotype Sorts" charset="0"/>
              <a:buNone/>
            </a:pPr>
            <a:r>
              <a:rPr lang="en-US" sz="1600" i="1">
                <a:latin typeface="Arial Narrow" charset="0"/>
                <a:ea typeface="ＭＳ Ｐゴシック" charset="0"/>
              </a:rPr>
              <a:t>x = xl; u = ul; y = yl ;</a:t>
            </a:r>
          </a:p>
          <a:p>
            <a:pPr marL="742950" lvl="1" indent="-285750">
              <a:lnSpc>
                <a:spcPct val="90000"/>
              </a:lnSpc>
              <a:buClr>
                <a:schemeClr val="tx1"/>
              </a:buClr>
              <a:buFont typeface="Monotype Sorts" charset="0"/>
              <a:buNone/>
            </a:pPr>
            <a:r>
              <a:rPr lang="en-US" sz="1800" b="0">
                <a:latin typeface="Arial Narrow" charset="0"/>
                <a:ea typeface="ＭＳ Ｐゴシック" charset="0"/>
              </a:rPr>
              <a:t>until </a:t>
            </a:r>
            <a:r>
              <a:rPr lang="en-US" sz="1800">
                <a:latin typeface="Arial Narrow" charset="0"/>
                <a:ea typeface="ＭＳ Ｐゴシック" charset="0"/>
              </a:rPr>
              <a:t>( c );</a:t>
            </a:r>
          </a:p>
          <a:p>
            <a:pPr marL="342900" indent="-342900">
              <a:lnSpc>
                <a:spcPct val="90000"/>
              </a:lnSpc>
              <a:buClr>
                <a:schemeClr val="tx1"/>
              </a:buClr>
              <a:buFont typeface="Monotype Sorts" charset="0"/>
              <a:buNone/>
            </a:pPr>
            <a:r>
              <a:rPr lang="en-US" sz="2000">
                <a:latin typeface="Arial Narrow" charset="0"/>
              </a:rPr>
              <a:t>write ( </a:t>
            </a:r>
            <a:r>
              <a:rPr lang="en-US" sz="2000" i="1">
                <a:latin typeface="Arial Narrow" charset="0"/>
              </a:rPr>
              <a:t>y</a:t>
            </a:r>
            <a:r>
              <a:rPr lang="en-US" sz="2000">
                <a:latin typeface="Arial Narrow" charset="0"/>
              </a:rPr>
              <a:t> )</a:t>
            </a:r>
          </a:p>
          <a:p>
            <a:pPr marL="342900" indent="-342900">
              <a:lnSpc>
                <a:spcPct val="90000"/>
              </a:lnSpc>
              <a:buClr>
                <a:schemeClr val="tx1"/>
              </a:buClr>
              <a:buFont typeface="Monotype Sorts" charset="0"/>
              <a:buNone/>
            </a:pPr>
            <a:r>
              <a:rPr lang="en-US" sz="2000">
                <a:latin typeface="Arial Narrow" charset="0"/>
              </a:rPr>
              <a:t>}</a:t>
            </a:r>
          </a:p>
          <a:p>
            <a:pPr marL="1143000" lvl="2">
              <a:lnSpc>
                <a:spcPct val="80000"/>
              </a:lnSpc>
            </a:pPr>
            <a:endParaRPr lang="en-US" sz="1600" i="1">
              <a:latin typeface="Arial Narrow" charset="0"/>
              <a:ea typeface="ＭＳ Ｐゴシック" charset="0"/>
            </a:endParaRPr>
          </a:p>
          <a:p>
            <a:pPr marL="1143000" lvl="2">
              <a:lnSpc>
                <a:spcPct val="80000"/>
              </a:lnSpc>
            </a:pPr>
            <a:endParaRPr lang="en-US" sz="1600" i="1">
              <a:latin typeface="Arial Narrow" charset="0"/>
              <a:ea typeface="ＭＳ Ｐゴシック"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87042"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4B153EC2-1526-0C4B-A555-331FAFEC9C46}" type="slidenum">
              <a:rPr lang="en-US" sz="1400" b="0"/>
              <a:pPr/>
              <a:t>57</a:t>
            </a:fld>
            <a:endParaRPr lang="en-US" sz="1400" b="0"/>
          </a:p>
        </p:txBody>
      </p:sp>
      <p:sp>
        <p:nvSpPr>
          <p:cNvPr id="87043" name="Rectangle 2"/>
          <p:cNvSpPr>
            <a:spLocks noGrp="1" noChangeArrowheads="1"/>
          </p:cNvSpPr>
          <p:nvPr>
            <p:ph type="title"/>
          </p:nvPr>
        </p:nvSpPr>
        <p:spPr>
          <a:xfrm>
            <a:off x="709613" y="177800"/>
            <a:ext cx="7772400" cy="811213"/>
          </a:xfrm>
        </p:spPr>
        <p:txBody>
          <a:bodyPr/>
          <a:lstStyle/>
          <a:p>
            <a:r>
              <a:rPr lang="en-US">
                <a:latin typeface="Arial Narrow" charset="0"/>
              </a:rPr>
              <a:t>Example</a:t>
            </a:r>
          </a:p>
        </p:txBody>
      </p:sp>
      <p:grpSp>
        <p:nvGrpSpPr>
          <p:cNvPr id="87044" name="Group 3"/>
          <p:cNvGrpSpPr>
            <a:grpSpLocks/>
          </p:cNvGrpSpPr>
          <p:nvPr/>
        </p:nvGrpSpPr>
        <p:grpSpPr bwMode="auto">
          <a:xfrm>
            <a:off x="1547813" y="1341438"/>
            <a:ext cx="5978525" cy="1511300"/>
            <a:chOff x="1156" y="981"/>
            <a:chExt cx="3766" cy="952"/>
          </a:xfrm>
        </p:grpSpPr>
        <p:sp>
          <p:nvSpPr>
            <p:cNvPr id="87095" name="Rectangle 4"/>
            <p:cNvSpPr>
              <a:spLocks noChangeArrowheads="1"/>
            </p:cNvSpPr>
            <p:nvPr/>
          </p:nvSpPr>
          <p:spPr bwMode="auto">
            <a:xfrm>
              <a:off x="1156" y="1344"/>
              <a:ext cx="409" cy="3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96" name="Rectangle 5"/>
            <p:cNvSpPr>
              <a:spLocks noChangeArrowheads="1"/>
            </p:cNvSpPr>
            <p:nvPr/>
          </p:nvSpPr>
          <p:spPr bwMode="auto">
            <a:xfrm>
              <a:off x="2018" y="1344"/>
              <a:ext cx="409" cy="3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97" name="Rectangle 6"/>
            <p:cNvSpPr>
              <a:spLocks noChangeArrowheads="1"/>
            </p:cNvSpPr>
            <p:nvPr/>
          </p:nvSpPr>
          <p:spPr bwMode="auto">
            <a:xfrm>
              <a:off x="2925" y="1344"/>
              <a:ext cx="772" cy="3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98" name="Rectangle 7"/>
            <p:cNvSpPr>
              <a:spLocks noChangeArrowheads="1"/>
            </p:cNvSpPr>
            <p:nvPr/>
          </p:nvSpPr>
          <p:spPr bwMode="auto">
            <a:xfrm>
              <a:off x="4150" y="1344"/>
              <a:ext cx="772" cy="3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99" name="Line 8"/>
            <p:cNvSpPr>
              <a:spLocks noChangeShapeType="1"/>
            </p:cNvSpPr>
            <p:nvPr/>
          </p:nvSpPr>
          <p:spPr bwMode="auto">
            <a:xfrm flipH="1">
              <a:off x="3696" y="1480"/>
              <a:ext cx="454"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7100" name="Line 9"/>
            <p:cNvSpPr>
              <a:spLocks noChangeShapeType="1"/>
            </p:cNvSpPr>
            <p:nvPr/>
          </p:nvSpPr>
          <p:spPr bwMode="auto">
            <a:xfrm flipH="1">
              <a:off x="3696" y="1570"/>
              <a:ext cx="454" cy="0"/>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101" name="Line 10"/>
            <p:cNvSpPr>
              <a:spLocks noChangeShapeType="1"/>
            </p:cNvSpPr>
            <p:nvPr/>
          </p:nvSpPr>
          <p:spPr bwMode="auto">
            <a:xfrm flipV="1">
              <a:off x="3198" y="1706"/>
              <a:ext cx="0" cy="136"/>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7102" name="Line 11"/>
            <p:cNvSpPr>
              <a:spLocks noChangeShapeType="1"/>
            </p:cNvSpPr>
            <p:nvPr/>
          </p:nvSpPr>
          <p:spPr bwMode="auto">
            <a:xfrm flipH="1">
              <a:off x="2200" y="1842"/>
              <a:ext cx="998"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103" name="Line 12"/>
            <p:cNvSpPr>
              <a:spLocks noChangeShapeType="1"/>
            </p:cNvSpPr>
            <p:nvPr/>
          </p:nvSpPr>
          <p:spPr bwMode="auto">
            <a:xfrm flipV="1">
              <a:off x="2200" y="1706"/>
              <a:ext cx="0" cy="136"/>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104" name="Line 13"/>
            <p:cNvSpPr>
              <a:spLocks noChangeShapeType="1"/>
            </p:cNvSpPr>
            <p:nvPr/>
          </p:nvSpPr>
          <p:spPr bwMode="auto">
            <a:xfrm flipV="1">
              <a:off x="3424" y="1706"/>
              <a:ext cx="0" cy="22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7105" name="Line 14"/>
            <p:cNvSpPr>
              <a:spLocks noChangeShapeType="1"/>
            </p:cNvSpPr>
            <p:nvPr/>
          </p:nvSpPr>
          <p:spPr bwMode="auto">
            <a:xfrm flipH="1">
              <a:off x="1338" y="1933"/>
              <a:ext cx="208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106" name="Line 15"/>
            <p:cNvSpPr>
              <a:spLocks noChangeShapeType="1"/>
            </p:cNvSpPr>
            <p:nvPr/>
          </p:nvSpPr>
          <p:spPr bwMode="auto">
            <a:xfrm flipV="1">
              <a:off x="1338" y="1706"/>
              <a:ext cx="0" cy="22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107" name="Line 16"/>
            <p:cNvSpPr>
              <a:spLocks noChangeShapeType="1"/>
            </p:cNvSpPr>
            <p:nvPr/>
          </p:nvSpPr>
          <p:spPr bwMode="auto">
            <a:xfrm>
              <a:off x="2290" y="1207"/>
              <a:ext cx="0" cy="13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7108" name="Line 17"/>
            <p:cNvSpPr>
              <a:spLocks noChangeShapeType="1"/>
            </p:cNvSpPr>
            <p:nvPr/>
          </p:nvSpPr>
          <p:spPr bwMode="auto">
            <a:xfrm>
              <a:off x="2154" y="1162"/>
              <a:ext cx="0" cy="18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7109" name="Line 18"/>
            <p:cNvSpPr>
              <a:spLocks noChangeShapeType="1"/>
            </p:cNvSpPr>
            <p:nvPr/>
          </p:nvSpPr>
          <p:spPr bwMode="auto">
            <a:xfrm>
              <a:off x="2290" y="1207"/>
              <a:ext cx="771"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110" name="Line 19"/>
            <p:cNvSpPr>
              <a:spLocks noChangeShapeType="1"/>
            </p:cNvSpPr>
            <p:nvPr/>
          </p:nvSpPr>
          <p:spPr bwMode="auto">
            <a:xfrm>
              <a:off x="2154" y="1162"/>
              <a:ext cx="998"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111" name="Line 20"/>
            <p:cNvSpPr>
              <a:spLocks noChangeShapeType="1"/>
            </p:cNvSpPr>
            <p:nvPr/>
          </p:nvSpPr>
          <p:spPr bwMode="auto">
            <a:xfrm>
              <a:off x="3061" y="1207"/>
              <a:ext cx="0" cy="13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112" name="Line 21"/>
            <p:cNvSpPr>
              <a:spLocks noChangeShapeType="1"/>
            </p:cNvSpPr>
            <p:nvPr/>
          </p:nvSpPr>
          <p:spPr bwMode="auto">
            <a:xfrm>
              <a:off x="3152" y="1162"/>
              <a:ext cx="0" cy="18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113" name="Line 22"/>
            <p:cNvSpPr>
              <a:spLocks noChangeShapeType="1"/>
            </p:cNvSpPr>
            <p:nvPr/>
          </p:nvSpPr>
          <p:spPr bwMode="auto">
            <a:xfrm>
              <a:off x="1429" y="1071"/>
              <a:ext cx="0" cy="27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7114" name="Line 23"/>
            <p:cNvSpPr>
              <a:spLocks noChangeShapeType="1"/>
            </p:cNvSpPr>
            <p:nvPr/>
          </p:nvSpPr>
          <p:spPr bwMode="auto">
            <a:xfrm>
              <a:off x="1292" y="981"/>
              <a:ext cx="0" cy="3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7115" name="Line 24"/>
            <p:cNvSpPr>
              <a:spLocks noChangeShapeType="1"/>
            </p:cNvSpPr>
            <p:nvPr/>
          </p:nvSpPr>
          <p:spPr bwMode="auto">
            <a:xfrm>
              <a:off x="1429" y="1071"/>
              <a:ext cx="2041"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116" name="Line 25"/>
            <p:cNvSpPr>
              <a:spLocks noChangeShapeType="1"/>
            </p:cNvSpPr>
            <p:nvPr/>
          </p:nvSpPr>
          <p:spPr bwMode="auto">
            <a:xfrm>
              <a:off x="1292" y="981"/>
              <a:ext cx="2268"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117" name="Line 26"/>
            <p:cNvSpPr>
              <a:spLocks noChangeShapeType="1"/>
            </p:cNvSpPr>
            <p:nvPr/>
          </p:nvSpPr>
          <p:spPr bwMode="auto">
            <a:xfrm>
              <a:off x="3470" y="1071"/>
              <a:ext cx="0" cy="27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118" name="Line 27"/>
            <p:cNvSpPr>
              <a:spLocks noChangeShapeType="1"/>
            </p:cNvSpPr>
            <p:nvPr/>
          </p:nvSpPr>
          <p:spPr bwMode="auto">
            <a:xfrm>
              <a:off x="3560" y="981"/>
              <a:ext cx="0" cy="36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119" name="Text Box 28"/>
            <p:cNvSpPr txBox="1">
              <a:spLocks noChangeArrowheads="1"/>
            </p:cNvSpPr>
            <p:nvPr/>
          </p:nvSpPr>
          <p:spPr bwMode="auto">
            <a:xfrm>
              <a:off x="1156" y="1434"/>
              <a:ext cx="363"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800">
                  <a:solidFill>
                    <a:schemeClr val="tx2"/>
                  </a:solidFill>
                  <a:latin typeface="Arial" charset="0"/>
                </a:rPr>
                <a:t>*</a:t>
              </a:r>
            </a:p>
          </p:txBody>
        </p:sp>
        <p:sp>
          <p:nvSpPr>
            <p:cNvPr id="87120" name="Text Box 29"/>
            <p:cNvSpPr txBox="1">
              <a:spLocks noChangeArrowheads="1"/>
            </p:cNvSpPr>
            <p:nvPr/>
          </p:nvSpPr>
          <p:spPr bwMode="auto">
            <a:xfrm>
              <a:off x="1973" y="1434"/>
              <a:ext cx="454"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ALU</a:t>
              </a:r>
            </a:p>
          </p:txBody>
        </p:sp>
        <p:sp>
          <p:nvSpPr>
            <p:cNvPr id="87121" name="Text Box 30"/>
            <p:cNvSpPr txBox="1">
              <a:spLocks noChangeArrowheads="1"/>
            </p:cNvSpPr>
            <p:nvPr/>
          </p:nvSpPr>
          <p:spPr bwMode="auto">
            <a:xfrm>
              <a:off x="3061" y="1389"/>
              <a:ext cx="544" cy="3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STEERING &amp; MEMORY</a:t>
              </a:r>
            </a:p>
          </p:txBody>
        </p:sp>
        <p:sp>
          <p:nvSpPr>
            <p:cNvPr id="87122" name="Text Box 31"/>
            <p:cNvSpPr txBox="1">
              <a:spLocks noChangeArrowheads="1"/>
            </p:cNvSpPr>
            <p:nvPr/>
          </p:nvSpPr>
          <p:spPr bwMode="auto">
            <a:xfrm>
              <a:off x="4241" y="1389"/>
              <a:ext cx="54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CONTROL UNIT</a:t>
              </a:r>
            </a:p>
          </p:txBody>
        </p:sp>
      </p:grpSp>
      <p:sp>
        <p:nvSpPr>
          <p:cNvPr id="87045" name="Rectangle 32"/>
          <p:cNvSpPr>
            <a:spLocks noChangeArrowheads="1"/>
          </p:cNvSpPr>
          <p:nvPr/>
        </p:nvSpPr>
        <p:spPr bwMode="auto">
          <a:xfrm>
            <a:off x="2916238" y="4410075"/>
            <a:ext cx="587375" cy="5476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46" name="Rectangle 33"/>
          <p:cNvSpPr>
            <a:spLocks noChangeArrowheads="1"/>
          </p:cNvSpPr>
          <p:nvPr/>
        </p:nvSpPr>
        <p:spPr bwMode="auto">
          <a:xfrm>
            <a:off x="4152900" y="4410075"/>
            <a:ext cx="585788" cy="5476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47" name="Rectangle 34"/>
          <p:cNvSpPr>
            <a:spLocks noChangeArrowheads="1"/>
          </p:cNvSpPr>
          <p:nvPr/>
        </p:nvSpPr>
        <p:spPr bwMode="auto">
          <a:xfrm>
            <a:off x="5453063" y="4410075"/>
            <a:ext cx="1108075" cy="5476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48" name="Rectangle 35"/>
          <p:cNvSpPr>
            <a:spLocks noChangeArrowheads="1"/>
          </p:cNvSpPr>
          <p:nvPr/>
        </p:nvSpPr>
        <p:spPr bwMode="auto">
          <a:xfrm>
            <a:off x="7210425" y="4410075"/>
            <a:ext cx="1108075" cy="5476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49" name="Line 36"/>
          <p:cNvSpPr>
            <a:spLocks noChangeShapeType="1"/>
          </p:cNvSpPr>
          <p:nvPr/>
        </p:nvSpPr>
        <p:spPr bwMode="auto">
          <a:xfrm flipH="1">
            <a:off x="6559550" y="4616450"/>
            <a:ext cx="650875" cy="15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7050" name="Line 37"/>
          <p:cNvSpPr>
            <a:spLocks noChangeShapeType="1"/>
          </p:cNvSpPr>
          <p:nvPr/>
        </p:nvSpPr>
        <p:spPr bwMode="auto">
          <a:xfrm flipH="1">
            <a:off x="6559550" y="4752975"/>
            <a:ext cx="650875" cy="1588"/>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51" name="Line 38"/>
          <p:cNvSpPr>
            <a:spLocks noChangeShapeType="1"/>
          </p:cNvSpPr>
          <p:nvPr/>
        </p:nvSpPr>
        <p:spPr bwMode="auto">
          <a:xfrm flipV="1">
            <a:off x="5651500" y="4941888"/>
            <a:ext cx="0" cy="20637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7052" name="Line 39"/>
          <p:cNvSpPr>
            <a:spLocks noChangeShapeType="1"/>
          </p:cNvSpPr>
          <p:nvPr/>
        </p:nvSpPr>
        <p:spPr bwMode="auto">
          <a:xfrm flipH="1">
            <a:off x="4413250" y="5157788"/>
            <a:ext cx="1238250" cy="793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53" name="Line 40"/>
          <p:cNvSpPr>
            <a:spLocks noChangeShapeType="1"/>
          </p:cNvSpPr>
          <p:nvPr/>
        </p:nvSpPr>
        <p:spPr bwMode="auto">
          <a:xfrm flipV="1">
            <a:off x="4413250" y="4957763"/>
            <a:ext cx="0" cy="20637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54" name="Line 41"/>
          <p:cNvSpPr>
            <a:spLocks noChangeShapeType="1"/>
          </p:cNvSpPr>
          <p:nvPr/>
        </p:nvSpPr>
        <p:spPr bwMode="auto">
          <a:xfrm flipV="1">
            <a:off x="5867400" y="4941888"/>
            <a:ext cx="0" cy="34448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7055" name="Line 42"/>
          <p:cNvSpPr>
            <a:spLocks noChangeShapeType="1"/>
          </p:cNvSpPr>
          <p:nvPr/>
        </p:nvSpPr>
        <p:spPr bwMode="auto">
          <a:xfrm flipH="1">
            <a:off x="3176588" y="5300663"/>
            <a:ext cx="2690812" cy="317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56" name="Line 43"/>
          <p:cNvSpPr>
            <a:spLocks noChangeShapeType="1"/>
          </p:cNvSpPr>
          <p:nvPr/>
        </p:nvSpPr>
        <p:spPr bwMode="auto">
          <a:xfrm flipV="1">
            <a:off x="3176588" y="4957763"/>
            <a:ext cx="0" cy="34448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57" name="Line 44"/>
          <p:cNvSpPr>
            <a:spLocks noChangeShapeType="1"/>
          </p:cNvSpPr>
          <p:nvPr/>
        </p:nvSpPr>
        <p:spPr bwMode="auto">
          <a:xfrm>
            <a:off x="4543425" y="4203700"/>
            <a:ext cx="0" cy="20637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7058" name="Line 45"/>
          <p:cNvSpPr>
            <a:spLocks noChangeShapeType="1"/>
          </p:cNvSpPr>
          <p:nvPr/>
        </p:nvSpPr>
        <p:spPr bwMode="auto">
          <a:xfrm>
            <a:off x="4348163" y="4135438"/>
            <a:ext cx="0" cy="27463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7059" name="Line 46"/>
          <p:cNvSpPr>
            <a:spLocks noChangeShapeType="1"/>
          </p:cNvSpPr>
          <p:nvPr/>
        </p:nvSpPr>
        <p:spPr bwMode="auto">
          <a:xfrm>
            <a:off x="5580063" y="4221163"/>
            <a:ext cx="0" cy="20637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60" name="Line 47"/>
          <p:cNvSpPr>
            <a:spLocks noChangeShapeType="1"/>
          </p:cNvSpPr>
          <p:nvPr/>
        </p:nvSpPr>
        <p:spPr bwMode="auto">
          <a:xfrm>
            <a:off x="5651500" y="4149725"/>
            <a:ext cx="0" cy="27463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61" name="Line 48"/>
          <p:cNvSpPr>
            <a:spLocks noChangeShapeType="1"/>
          </p:cNvSpPr>
          <p:nvPr/>
        </p:nvSpPr>
        <p:spPr bwMode="auto">
          <a:xfrm>
            <a:off x="5867400" y="4076700"/>
            <a:ext cx="0" cy="34131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62" name="Line 49"/>
          <p:cNvSpPr>
            <a:spLocks noChangeShapeType="1"/>
          </p:cNvSpPr>
          <p:nvPr/>
        </p:nvSpPr>
        <p:spPr bwMode="auto">
          <a:xfrm>
            <a:off x="5940425" y="4005263"/>
            <a:ext cx="0" cy="40481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63" name="Text Box 50"/>
          <p:cNvSpPr txBox="1">
            <a:spLocks noChangeArrowheads="1"/>
          </p:cNvSpPr>
          <p:nvPr/>
        </p:nvSpPr>
        <p:spPr bwMode="auto">
          <a:xfrm>
            <a:off x="2916238" y="4546600"/>
            <a:ext cx="5207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800">
                <a:solidFill>
                  <a:schemeClr val="tx2"/>
                </a:solidFill>
                <a:latin typeface="Arial" charset="0"/>
              </a:rPr>
              <a:t>*</a:t>
            </a:r>
          </a:p>
        </p:txBody>
      </p:sp>
      <p:sp>
        <p:nvSpPr>
          <p:cNvPr id="87064" name="Text Box 51"/>
          <p:cNvSpPr txBox="1">
            <a:spLocks noChangeArrowheads="1"/>
          </p:cNvSpPr>
          <p:nvPr/>
        </p:nvSpPr>
        <p:spPr bwMode="auto">
          <a:xfrm>
            <a:off x="4087813" y="4546600"/>
            <a:ext cx="6508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ALU</a:t>
            </a:r>
          </a:p>
        </p:txBody>
      </p:sp>
      <p:sp>
        <p:nvSpPr>
          <p:cNvPr id="87065" name="Text Box 52"/>
          <p:cNvSpPr txBox="1">
            <a:spLocks noChangeArrowheads="1"/>
          </p:cNvSpPr>
          <p:nvPr/>
        </p:nvSpPr>
        <p:spPr bwMode="auto">
          <a:xfrm>
            <a:off x="5580063" y="4437063"/>
            <a:ext cx="865187"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STEERING &amp; MEMORY</a:t>
            </a:r>
          </a:p>
        </p:txBody>
      </p:sp>
      <p:sp>
        <p:nvSpPr>
          <p:cNvPr id="87066" name="Text Box 53"/>
          <p:cNvSpPr txBox="1">
            <a:spLocks noChangeArrowheads="1"/>
          </p:cNvSpPr>
          <p:nvPr/>
        </p:nvSpPr>
        <p:spPr bwMode="auto">
          <a:xfrm>
            <a:off x="7342188" y="4478338"/>
            <a:ext cx="9017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CONTROL UNIT</a:t>
            </a:r>
          </a:p>
        </p:txBody>
      </p:sp>
      <p:sp>
        <p:nvSpPr>
          <p:cNvPr id="87067" name="Rectangle 54"/>
          <p:cNvSpPr>
            <a:spLocks noChangeArrowheads="1"/>
          </p:cNvSpPr>
          <p:nvPr/>
        </p:nvSpPr>
        <p:spPr bwMode="auto">
          <a:xfrm>
            <a:off x="736600" y="4445000"/>
            <a:ext cx="587375" cy="5476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68" name="Rectangle 55"/>
          <p:cNvSpPr>
            <a:spLocks noChangeArrowheads="1"/>
          </p:cNvSpPr>
          <p:nvPr/>
        </p:nvSpPr>
        <p:spPr bwMode="auto">
          <a:xfrm>
            <a:off x="1828800" y="4445000"/>
            <a:ext cx="585788" cy="5476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7069" name="Text Box 56"/>
          <p:cNvSpPr txBox="1">
            <a:spLocks noChangeArrowheads="1"/>
          </p:cNvSpPr>
          <p:nvPr/>
        </p:nvSpPr>
        <p:spPr bwMode="auto">
          <a:xfrm>
            <a:off x="736600" y="4581525"/>
            <a:ext cx="5207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800">
                <a:solidFill>
                  <a:schemeClr val="tx2"/>
                </a:solidFill>
                <a:latin typeface="Arial" charset="0"/>
              </a:rPr>
              <a:t>*</a:t>
            </a:r>
          </a:p>
        </p:txBody>
      </p:sp>
      <p:sp>
        <p:nvSpPr>
          <p:cNvPr id="87070" name="Text Box 57"/>
          <p:cNvSpPr txBox="1">
            <a:spLocks noChangeArrowheads="1"/>
          </p:cNvSpPr>
          <p:nvPr/>
        </p:nvSpPr>
        <p:spPr bwMode="auto">
          <a:xfrm>
            <a:off x="1763713" y="4581525"/>
            <a:ext cx="6508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ALU</a:t>
            </a:r>
          </a:p>
        </p:txBody>
      </p:sp>
      <p:sp>
        <p:nvSpPr>
          <p:cNvPr id="87071" name="Line 58"/>
          <p:cNvSpPr>
            <a:spLocks noChangeShapeType="1"/>
          </p:cNvSpPr>
          <p:nvPr/>
        </p:nvSpPr>
        <p:spPr bwMode="auto">
          <a:xfrm flipV="1">
            <a:off x="6156325" y="4941888"/>
            <a:ext cx="0" cy="50323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7072" name="Line 59"/>
          <p:cNvSpPr>
            <a:spLocks noChangeShapeType="1"/>
          </p:cNvSpPr>
          <p:nvPr/>
        </p:nvSpPr>
        <p:spPr bwMode="auto">
          <a:xfrm flipV="1">
            <a:off x="6372225" y="4941888"/>
            <a:ext cx="0"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7073" name="Line 60"/>
          <p:cNvSpPr>
            <a:spLocks noChangeShapeType="1"/>
          </p:cNvSpPr>
          <p:nvPr/>
        </p:nvSpPr>
        <p:spPr bwMode="auto">
          <a:xfrm flipH="1">
            <a:off x="2051050" y="5445125"/>
            <a:ext cx="4119563"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74" name="Line 61"/>
          <p:cNvSpPr>
            <a:spLocks noChangeShapeType="1"/>
          </p:cNvSpPr>
          <p:nvPr/>
        </p:nvSpPr>
        <p:spPr bwMode="auto">
          <a:xfrm flipV="1">
            <a:off x="2051050" y="5013325"/>
            <a:ext cx="0" cy="4318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75" name="Line 62"/>
          <p:cNvSpPr>
            <a:spLocks noChangeShapeType="1"/>
          </p:cNvSpPr>
          <p:nvPr/>
        </p:nvSpPr>
        <p:spPr bwMode="auto">
          <a:xfrm flipH="1">
            <a:off x="971550" y="5589588"/>
            <a:ext cx="5400675"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76" name="Line 63"/>
          <p:cNvSpPr>
            <a:spLocks noChangeShapeType="1"/>
          </p:cNvSpPr>
          <p:nvPr/>
        </p:nvSpPr>
        <p:spPr bwMode="auto">
          <a:xfrm flipV="1">
            <a:off x="971550" y="5013325"/>
            <a:ext cx="0" cy="57626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77" name="Line 64"/>
          <p:cNvSpPr>
            <a:spLocks noChangeShapeType="1"/>
          </p:cNvSpPr>
          <p:nvPr/>
        </p:nvSpPr>
        <p:spPr bwMode="auto">
          <a:xfrm flipH="1">
            <a:off x="6083300" y="3933825"/>
            <a:ext cx="1588" cy="49371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78" name="Line 65"/>
          <p:cNvSpPr>
            <a:spLocks noChangeShapeType="1"/>
          </p:cNvSpPr>
          <p:nvPr/>
        </p:nvSpPr>
        <p:spPr bwMode="auto">
          <a:xfrm flipH="1">
            <a:off x="6154738" y="3860800"/>
            <a:ext cx="1587" cy="563563"/>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79" name="Line 66"/>
          <p:cNvSpPr>
            <a:spLocks noChangeShapeType="1"/>
          </p:cNvSpPr>
          <p:nvPr/>
        </p:nvSpPr>
        <p:spPr bwMode="auto">
          <a:xfrm flipH="1">
            <a:off x="6370638" y="3789363"/>
            <a:ext cx="1587" cy="62865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80" name="Line 67"/>
          <p:cNvSpPr>
            <a:spLocks noChangeShapeType="1"/>
          </p:cNvSpPr>
          <p:nvPr/>
        </p:nvSpPr>
        <p:spPr bwMode="auto">
          <a:xfrm>
            <a:off x="6443663" y="3716338"/>
            <a:ext cx="0" cy="693737"/>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81" name="Line 68"/>
          <p:cNvSpPr>
            <a:spLocks noChangeShapeType="1"/>
          </p:cNvSpPr>
          <p:nvPr/>
        </p:nvSpPr>
        <p:spPr bwMode="auto">
          <a:xfrm>
            <a:off x="4572000" y="4221163"/>
            <a:ext cx="1008063"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82" name="Line 69"/>
          <p:cNvSpPr>
            <a:spLocks noChangeShapeType="1"/>
          </p:cNvSpPr>
          <p:nvPr/>
        </p:nvSpPr>
        <p:spPr bwMode="auto">
          <a:xfrm>
            <a:off x="4356100" y="4149725"/>
            <a:ext cx="12954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83" name="Line 70"/>
          <p:cNvSpPr>
            <a:spLocks noChangeShapeType="1"/>
          </p:cNvSpPr>
          <p:nvPr/>
        </p:nvSpPr>
        <p:spPr bwMode="auto">
          <a:xfrm flipH="1">
            <a:off x="3276600" y="4076700"/>
            <a:ext cx="25908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84" name="Line 71"/>
          <p:cNvSpPr>
            <a:spLocks noChangeShapeType="1"/>
          </p:cNvSpPr>
          <p:nvPr/>
        </p:nvSpPr>
        <p:spPr bwMode="auto">
          <a:xfrm flipH="1">
            <a:off x="3132138" y="4005263"/>
            <a:ext cx="2808287"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85" name="Line 72"/>
          <p:cNvSpPr>
            <a:spLocks noChangeShapeType="1"/>
          </p:cNvSpPr>
          <p:nvPr/>
        </p:nvSpPr>
        <p:spPr bwMode="auto">
          <a:xfrm>
            <a:off x="3276600" y="4076700"/>
            <a:ext cx="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7086" name="Line 73"/>
          <p:cNvSpPr>
            <a:spLocks noChangeShapeType="1"/>
          </p:cNvSpPr>
          <p:nvPr/>
        </p:nvSpPr>
        <p:spPr bwMode="auto">
          <a:xfrm>
            <a:off x="3132138" y="4005263"/>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7087" name="Line 74"/>
          <p:cNvSpPr>
            <a:spLocks noChangeShapeType="1"/>
          </p:cNvSpPr>
          <p:nvPr/>
        </p:nvSpPr>
        <p:spPr bwMode="auto">
          <a:xfrm flipH="1">
            <a:off x="2195513" y="3933825"/>
            <a:ext cx="3889375"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88" name="Line 75"/>
          <p:cNvSpPr>
            <a:spLocks noChangeShapeType="1"/>
          </p:cNvSpPr>
          <p:nvPr/>
        </p:nvSpPr>
        <p:spPr bwMode="auto">
          <a:xfrm>
            <a:off x="2195513" y="3933825"/>
            <a:ext cx="0" cy="50323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7089" name="Line 76"/>
          <p:cNvSpPr>
            <a:spLocks noChangeShapeType="1"/>
          </p:cNvSpPr>
          <p:nvPr/>
        </p:nvSpPr>
        <p:spPr bwMode="auto">
          <a:xfrm flipH="1">
            <a:off x="1979613" y="3860800"/>
            <a:ext cx="417671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90" name="Line 77"/>
          <p:cNvSpPr>
            <a:spLocks noChangeShapeType="1"/>
          </p:cNvSpPr>
          <p:nvPr/>
        </p:nvSpPr>
        <p:spPr bwMode="auto">
          <a:xfrm>
            <a:off x="1979613" y="3860800"/>
            <a:ext cx="0" cy="5762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7091" name="Line 78"/>
          <p:cNvSpPr>
            <a:spLocks noChangeShapeType="1"/>
          </p:cNvSpPr>
          <p:nvPr/>
        </p:nvSpPr>
        <p:spPr bwMode="auto">
          <a:xfrm flipH="1">
            <a:off x="1116013" y="3789363"/>
            <a:ext cx="525621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92" name="Line 79"/>
          <p:cNvSpPr>
            <a:spLocks noChangeShapeType="1"/>
          </p:cNvSpPr>
          <p:nvPr/>
        </p:nvSpPr>
        <p:spPr bwMode="auto">
          <a:xfrm flipH="1">
            <a:off x="900113" y="3716338"/>
            <a:ext cx="554355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093" name="Line 80"/>
          <p:cNvSpPr>
            <a:spLocks noChangeShapeType="1"/>
          </p:cNvSpPr>
          <p:nvPr/>
        </p:nvSpPr>
        <p:spPr bwMode="auto">
          <a:xfrm>
            <a:off x="1116013" y="3789363"/>
            <a:ext cx="0"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7094" name="Line 81"/>
          <p:cNvSpPr>
            <a:spLocks noChangeShapeType="1"/>
          </p:cNvSpPr>
          <p:nvPr/>
        </p:nvSpPr>
        <p:spPr bwMode="auto">
          <a:xfrm>
            <a:off x="900113" y="3716338"/>
            <a:ext cx="0"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89090"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5CB8584D-841A-574F-9379-3E99A8AB76F2}" type="slidenum">
              <a:rPr lang="en-US" sz="1400" b="0"/>
              <a:pPr/>
              <a:t>58</a:t>
            </a:fld>
            <a:endParaRPr lang="en-US" sz="1400" b="0"/>
          </a:p>
        </p:txBody>
      </p:sp>
      <p:sp>
        <p:nvSpPr>
          <p:cNvPr id="89091" name="Rectangle 2"/>
          <p:cNvSpPr>
            <a:spLocks noGrp="1" noChangeArrowheads="1"/>
          </p:cNvSpPr>
          <p:nvPr>
            <p:ph type="title"/>
          </p:nvPr>
        </p:nvSpPr>
        <p:spPr>
          <a:xfrm>
            <a:off x="684213" y="0"/>
            <a:ext cx="7772400" cy="1143000"/>
          </a:xfrm>
        </p:spPr>
        <p:txBody>
          <a:bodyPr/>
          <a:lstStyle/>
          <a:p>
            <a:r>
              <a:rPr lang="en-US">
                <a:latin typeface="Arial Narrow" charset="0"/>
              </a:rPr>
              <a:t>Example</a:t>
            </a:r>
          </a:p>
        </p:txBody>
      </p:sp>
      <p:sp>
        <p:nvSpPr>
          <p:cNvPr id="89092" name="Line 3"/>
          <p:cNvSpPr>
            <a:spLocks noChangeShapeType="1"/>
          </p:cNvSpPr>
          <p:nvPr/>
        </p:nvSpPr>
        <p:spPr bwMode="auto">
          <a:xfrm>
            <a:off x="2484438" y="2133600"/>
            <a:ext cx="0" cy="2447925"/>
          </a:xfrm>
          <a:prstGeom prst="line">
            <a:avLst/>
          </a:prstGeom>
          <a:noFill/>
          <a:ln w="1905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093" name="Line 4"/>
          <p:cNvSpPr>
            <a:spLocks noChangeShapeType="1"/>
          </p:cNvSpPr>
          <p:nvPr/>
        </p:nvSpPr>
        <p:spPr bwMode="auto">
          <a:xfrm>
            <a:off x="2484438" y="4581525"/>
            <a:ext cx="4464050" cy="0"/>
          </a:xfrm>
          <a:prstGeom prst="line">
            <a:avLst/>
          </a:prstGeom>
          <a:noFill/>
          <a:ln w="1905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9094" name="Line 5"/>
          <p:cNvSpPr>
            <a:spLocks noChangeShapeType="1"/>
          </p:cNvSpPr>
          <p:nvPr/>
        </p:nvSpPr>
        <p:spPr bwMode="auto">
          <a:xfrm>
            <a:off x="2987675" y="4510088"/>
            <a:ext cx="0" cy="14446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095" name="Line 6"/>
          <p:cNvSpPr>
            <a:spLocks noChangeShapeType="1"/>
          </p:cNvSpPr>
          <p:nvPr/>
        </p:nvSpPr>
        <p:spPr bwMode="auto">
          <a:xfrm>
            <a:off x="3492500" y="4510088"/>
            <a:ext cx="0" cy="14446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096" name="Line 7"/>
          <p:cNvSpPr>
            <a:spLocks noChangeShapeType="1"/>
          </p:cNvSpPr>
          <p:nvPr/>
        </p:nvSpPr>
        <p:spPr bwMode="auto">
          <a:xfrm>
            <a:off x="3995738" y="4510088"/>
            <a:ext cx="0" cy="14446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097" name="Line 8"/>
          <p:cNvSpPr>
            <a:spLocks noChangeShapeType="1"/>
          </p:cNvSpPr>
          <p:nvPr/>
        </p:nvSpPr>
        <p:spPr bwMode="auto">
          <a:xfrm>
            <a:off x="4500563" y="4510088"/>
            <a:ext cx="0" cy="14446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098" name="Line 9"/>
          <p:cNvSpPr>
            <a:spLocks noChangeShapeType="1"/>
          </p:cNvSpPr>
          <p:nvPr/>
        </p:nvSpPr>
        <p:spPr bwMode="auto">
          <a:xfrm>
            <a:off x="5003800" y="4510088"/>
            <a:ext cx="0" cy="14446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099" name="Line 10"/>
          <p:cNvSpPr>
            <a:spLocks noChangeShapeType="1"/>
          </p:cNvSpPr>
          <p:nvPr/>
        </p:nvSpPr>
        <p:spPr bwMode="auto">
          <a:xfrm>
            <a:off x="5508625" y="4510088"/>
            <a:ext cx="0" cy="14446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00" name="Line 11"/>
          <p:cNvSpPr>
            <a:spLocks noChangeShapeType="1"/>
          </p:cNvSpPr>
          <p:nvPr/>
        </p:nvSpPr>
        <p:spPr bwMode="auto">
          <a:xfrm>
            <a:off x="6011863" y="4510088"/>
            <a:ext cx="0" cy="14446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01" name="Line 12"/>
          <p:cNvSpPr>
            <a:spLocks noChangeShapeType="1"/>
          </p:cNvSpPr>
          <p:nvPr/>
        </p:nvSpPr>
        <p:spPr bwMode="auto">
          <a:xfrm>
            <a:off x="6516688" y="4510088"/>
            <a:ext cx="0" cy="14446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02" name="Line 13"/>
          <p:cNvSpPr>
            <a:spLocks noChangeShapeType="1"/>
          </p:cNvSpPr>
          <p:nvPr/>
        </p:nvSpPr>
        <p:spPr bwMode="auto">
          <a:xfrm>
            <a:off x="2411413" y="4438650"/>
            <a:ext cx="14446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03" name="Line 14"/>
          <p:cNvSpPr>
            <a:spLocks noChangeShapeType="1"/>
          </p:cNvSpPr>
          <p:nvPr/>
        </p:nvSpPr>
        <p:spPr bwMode="auto">
          <a:xfrm>
            <a:off x="2411413" y="4294188"/>
            <a:ext cx="14446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04" name="Line 15"/>
          <p:cNvSpPr>
            <a:spLocks noChangeShapeType="1"/>
          </p:cNvSpPr>
          <p:nvPr/>
        </p:nvSpPr>
        <p:spPr bwMode="auto">
          <a:xfrm>
            <a:off x="2411413" y="4149725"/>
            <a:ext cx="14446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05" name="Line 16"/>
          <p:cNvSpPr>
            <a:spLocks noChangeShapeType="1"/>
          </p:cNvSpPr>
          <p:nvPr/>
        </p:nvSpPr>
        <p:spPr bwMode="auto">
          <a:xfrm>
            <a:off x="2411413" y="4005263"/>
            <a:ext cx="14446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06" name="Line 17"/>
          <p:cNvSpPr>
            <a:spLocks noChangeShapeType="1"/>
          </p:cNvSpPr>
          <p:nvPr/>
        </p:nvSpPr>
        <p:spPr bwMode="auto">
          <a:xfrm>
            <a:off x="2411413" y="3862388"/>
            <a:ext cx="14446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07" name="Line 18"/>
          <p:cNvSpPr>
            <a:spLocks noChangeShapeType="1"/>
          </p:cNvSpPr>
          <p:nvPr/>
        </p:nvSpPr>
        <p:spPr bwMode="auto">
          <a:xfrm>
            <a:off x="2411413" y="3717925"/>
            <a:ext cx="14446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08" name="Line 19"/>
          <p:cNvSpPr>
            <a:spLocks noChangeShapeType="1"/>
          </p:cNvSpPr>
          <p:nvPr/>
        </p:nvSpPr>
        <p:spPr bwMode="auto">
          <a:xfrm>
            <a:off x="2411413" y="3573463"/>
            <a:ext cx="14446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09" name="Line 20"/>
          <p:cNvSpPr>
            <a:spLocks noChangeShapeType="1"/>
          </p:cNvSpPr>
          <p:nvPr/>
        </p:nvSpPr>
        <p:spPr bwMode="auto">
          <a:xfrm>
            <a:off x="2411413" y="3430588"/>
            <a:ext cx="14446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10" name="Line 21"/>
          <p:cNvSpPr>
            <a:spLocks noChangeShapeType="1"/>
          </p:cNvSpPr>
          <p:nvPr/>
        </p:nvSpPr>
        <p:spPr bwMode="auto">
          <a:xfrm>
            <a:off x="2411413" y="3286125"/>
            <a:ext cx="14446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11" name="Line 22"/>
          <p:cNvSpPr>
            <a:spLocks noChangeShapeType="1"/>
          </p:cNvSpPr>
          <p:nvPr/>
        </p:nvSpPr>
        <p:spPr bwMode="auto">
          <a:xfrm>
            <a:off x="2411413" y="3141663"/>
            <a:ext cx="14446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12" name="Line 23"/>
          <p:cNvSpPr>
            <a:spLocks noChangeShapeType="1"/>
          </p:cNvSpPr>
          <p:nvPr/>
        </p:nvSpPr>
        <p:spPr bwMode="auto">
          <a:xfrm>
            <a:off x="2411413" y="2997200"/>
            <a:ext cx="14446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13" name="Line 24"/>
          <p:cNvSpPr>
            <a:spLocks noChangeShapeType="1"/>
          </p:cNvSpPr>
          <p:nvPr/>
        </p:nvSpPr>
        <p:spPr bwMode="auto">
          <a:xfrm>
            <a:off x="2411413" y="2854325"/>
            <a:ext cx="14446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14" name="Line 25"/>
          <p:cNvSpPr>
            <a:spLocks noChangeShapeType="1"/>
          </p:cNvSpPr>
          <p:nvPr/>
        </p:nvSpPr>
        <p:spPr bwMode="auto">
          <a:xfrm>
            <a:off x="2411413" y="2709863"/>
            <a:ext cx="14446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15" name="Line 26"/>
          <p:cNvSpPr>
            <a:spLocks noChangeShapeType="1"/>
          </p:cNvSpPr>
          <p:nvPr/>
        </p:nvSpPr>
        <p:spPr bwMode="auto">
          <a:xfrm>
            <a:off x="2411413" y="2565400"/>
            <a:ext cx="14446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16" name="Line 27"/>
          <p:cNvSpPr>
            <a:spLocks noChangeShapeType="1"/>
          </p:cNvSpPr>
          <p:nvPr/>
        </p:nvSpPr>
        <p:spPr bwMode="auto">
          <a:xfrm>
            <a:off x="2411413" y="2422525"/>
            <a:ext cx="144462"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17" name="Text Box 28"/>
          <p:cNvSpPr txBox="1">
            <a:spLocks noChangeArrowheads="1"/>
          </p:cNvSpPr>
          <p:nvPr/>
        </p:nvSpPr>
        <p:spPr bwMode="auto">
          <a:xfrm>
            <a:off x="2843213" y="4724400"/>
            <a:ext cx="2159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1</a:t>
            </a:r>
          </a:p>
        </p:txBody>
      </p:sp>
      <p:sp>
        <p:nvSpPr>
          <p:cNvPr id="89118" name="Text Box 29"/>
          <p:cNvSpPr txBox="1">
            <a:spLocks noChangeArrowheads="1"/>
          </p:cNvSpPr>
          <p:nvPr/>
        </p:nvSpPr>
        <p:spPr bwMode="auto">
          <a:xfrm>
            <a:off x="3348038" y="4724400"/>
            <a:ext cx="2159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2</a:t>
            </a:r>
          </a:p>
        </p:txBody>
      </p:sp>
      <p:sp>
        <p:nvSpPr>
          <p:cNvPr id="89119" name="Text Box 30"/>
          <p:cNvSpPr txBox="1">
            <a:spLocks noChangeArrowheads="1"/>
          </p:cNvSpPr>
          <p:nvPr/>
        </p:nvSpPr>
        <p:spPr bwMode="auto">
          <a:xfrm>
            <a:off x="3851275" y="4724400"/>
            <a:ext cx="2159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3</a:t>
            </a:r>
          </a:p>
        </p:txBody>
      </p:sp>
      <p:sp>
        <p:nvSpPr>
          <p:cNvPr id="89120" name="Text Box 31"/>
          <p:cNvSpPr txBox="1">
            <a:spLocks noChangeArrowheads="1"/>
          </p:cNvSpPr>
          <p:nvPr/>
        </p:nvSpPr>
        <p:spPr bwMode="auto">
          <a:xfrm>
            <a:off x="4356100" y="4724400"/>
            <a:ext cx="2159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4</a:t>
            </a:r>
          </a:p>
        </p:txBody>
      </p:sp>
      <p:sp>
        <p:nvSpPr>
          <p:cNvPr id="89121" name="Text Box 32"/>
          <p:cNvSpPr txBox="1">
            <a:spLocks noChangeArrowheads="1"/>
          </p:cNvSpPr>
          <p:nvPr/>
        </p:nvSpPr>
        <p:spPr bwMode="auto">
          <a:xfrm>
            <a:off x="4859338" y="4724400"/>
            <a:ext cx="2159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5</a:t>
            </a:r>
          </a:p>
        </p:txBody>
      </p:sp>
      <p:sp>
        <p:nvSpPr>
          <p:cNvPr id="89122" name="Text Box 33"/>
          <p:cNvSpPr txBox="1">
            <a:spLocks noChangeArrowheads="1"/>
          </p:cNvSpPr>
          <p:nvPr/>
        </p:nvSpPr>
        <p:spPr bwMode="auto">
          <a:xfrm>
            <a:off x="5364163" y="4724400"/>
            <a:ext cx="2159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6</a:t>
            </a:r>
          </a:p>
        </p:txBody>
      </p:sp>
      <p:sp>
        <p:nvSpPr>
          <p:cNvPr id="89123" name="Text Box 34"/>
          <p:cNvSpPr txBox="1">
            <a:spLocks noChangeArrowheads="1"/>
          </p:cNvSpPr>
          <p:nvPr/>
        </p:nvSpPr>
        <p:spPr bwMode="auto">
          <a:xfrm>
            <a:off x="5867400" y="4724400"/>
            <a:ext cx="2159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7</a:t>
            </a:r>
          </a:p>
        </p:txBody>
      </p:sp>
      <p:sp>
        <p:nvSpPr>
          <p:cNvPr id="89124" name="Text Box 35"/>
          <p:cNvSpPr txBox="1">
            <a:spLocks noChangeArrowheads="1"/>
          </p:cNvSpPr>
          <p:nvPr/>
        </p:nvSpPr>
        <p:spPr bwMode="auto">
          <a:xfrm>
            <a:off x="6372225" y="4724400"/>
            <a:ext cx="2159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8</a:t>
            </a:r>
          </a:p>
        </p:txBody>
      </p:sp>
      <p:sp>
        <p:nvSpPr>
          <p:cNvPr id="89125" name="Text Box 36"/>
          <p:cNvSpPr txBox="1">
            <a:spLocks noChangeArrowheads="1"/>
          </p:cNvSpPr>
          <p:nvPr/>
        </p:nvSpPr>
        <p:spPr bwMode="auto">
          <a:xfrm>
            <a:off x="2195513" y="3716338"/>
            <a:ext cx="2159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5</a:t>
            </a:r>
          </a:p>
        </p:txBody>
      </p:sp>
      <p:sp>
        <p:nvSpPr>
          <p:cNvPr id="89126" name="Text Box 37"/>
          <p:cNvSpPr txBox="1">
            <a:spLocks noChangeArrowheads="1"/>
          </p:cNvSpPr>
          <p:nvPr/>
        </p:nvSpPr>
        <p:spPr bwMode="auto">
          <a:xfrm>
            <a:off x="2051050" y="2997200"/>
            <a:ext cx="4318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10</a:t>
            </a:r>
          </a:p>
        </p:txBody>
      </p:sp>
      <p:sp>
        <p:nvSpPr>
          <p:cNvPr id="89127" name="Text Box 38"/>
          <p:cNvSpPr txBox="1">
            <a:spLocks noChangeArrowheads="1"/>
          </p:cNvSpPr>
          <p:nvPr/>
        </p:nvSpPr>
        <p:spPr bwMode="auto">
          <a:xfrm>
            <a:off x="2051050" y="2276475"/>
            <a:ext cx="4318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15</a:t>
            </a:r>
          </a:p>
        </p:txBody>
      </p:sp>
      <p:sp>
        <p:nvSpPr>
          <p:cNvPr id="89128" name="Line 39"/>
          <p:cNvSpPr>
            <a:spLocks noChangeShapeType="1"/>
          </p:cNvSpPr>
          <p:nvPr/>
        </p:nvSpPr>
        <p:spPr bwMode="auto">
          <a:xfrm>
            <a:off x="2484438" y="3573463"/>
            <a:ext cx="3527425" cy="0"/>
          </a:xfrm>
          <a:prstGeom prst="line">
            <a:avLst/>
          </a:prstGeom>
          <a:noFill/>
          <a:ln w="9525">
            <a:solidFill>
              <a:schemeClr val="tx1"/>
            </a:solidFill>
            <a:prstDash val="lg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29" name="Line 40"/>
          <p:cNvSpPr>
            <a:spLocks noChangeShapeType="1"/>
          </p:cNvSpPr>
          <p:nvPr/>
        </p:nvSpPr>
        <p:spPr bwMode="auto">
          <a:xfrm>
            <a:off x="2484438" y="3429000"/>
            <a:ext cx="3527425" cy="0"/>
          </a:xfrm>
          <a:prstGeom prst="line">
            <a:avLst/>
          </a:prstGeom>
          <a:noFill/>
          <a:ln w="9525">
            <a:solidFill>
              <a:schemeClr val="tx1"/>
            </a:solidFill>
            <a:prstDash val="lg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30" name="Line 41"/>
          <p:cNvSpPr>
            <a:spLocks noChangeShapeType="1"/>
          </p:cNvSpPr>
          <p:nvPr/>
        </p:nvSpPr>
        <p:spPr bwMode="auto">
          <a:xfrm>
            <a:off x="6011863" y="3429000"/>
            <a:ext cx="0" cy="1152525"/>
          </a:xfrm>
          <a:prstGeom prst="line">
            <a:avLst/>
          </a:prstGeom>
          <a:noFill/>
          <a:ln w="9525">
            <a:solidFill>
              <a:schemeClr val="tx1"/>
            </a:solidFill>
            <a:prstDash val="lg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31" name="Text Box 42"/>
          <p:cNvSpPr txBox="1">
            <a:spLocks noChangeArrowheads="1"/>
          </p:cNvSpPr>
          <p:nvPr/>
        </p:nvSpPr>
        <p:spPr bwMode="auto">
          <a:xfrm>
            <a:off x="2195513" y="3500438"/>
            <a:ext cx="215900"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800">
                <a:solidFill>
                  <a:schemeClr val="tx2"/>
                </a:solidFill>
                <a:latin typeface="Arial" charset="0"/>
              </a:rPr>
              <a:t>7</a:t>
            </a:r>
          </a:p>
        </p:txBody>
      </p:sp>
      <p:sp>
        <p:nvSpPr>
          <p:cNvPr id="89132" name="Text Box 43"/>
          <p:cNvSpPr txBox="1">
            <a:spLocks noChangeArrowheads="1"/>
          </p:cNvSpPr>
          <p:nvPr/>
        </p:nvSpPr>
        <p:spPr bwMode="auto">
          <a:xfrm>
            <a:off x="2195513" y="3357563"/>
            <a:ext cx="215900"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800">
                <a:solidFill>
                  <a:schemeClr val="tx2"/>
                </a:solidFill>
                <a:latin typeface="Arial" charset="0"/>
              </a:rPr>
              <a:t>8</a:t>
            </a:r>
          </a:p>
        </p:txBody>
      </p:sp>
      <p:sp>
        <p:nvSpPr>
          <p:cNvPr id="89133" name="Text Box 44"/>
          <p:cNvSpPr txBox="1">
            <a:spLocks noChangeArrowheads="1"/>
          </p:cNvSpPr>
          <p:nvPr/>
        </p:nvSpPr>
        <p:spPr bwMode="auto">
          <a:xfrm>
            <a:off x="2124075" y="2781300"/>
            <a:ext cx="360363" cy="21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800">
                <a:solidFill>
                  <a:schemeClr val="tx2"/>
                </a:solidFill>
                <a:latin typeface="Arial" charset="0"/>
              </a:rPr>
              <a:t>12</a:t>
            </a:r>
          </a:p>
        </p:txBody>
      </p:sp>
      <p:sp>
        <p:nvSpPr>
          <p:cNvPr id="89134" name="Text Box 45"/>
          <p:cNvSpPr txBox="1">
            <a:spLocks noChangeArrowheads="1"/>
          </p:cNvSpPr>
          <p:nvPr/>
        </p:nvSpPr>
        <p:spPr bwMode="auto">
          <a:xfrm>
            <a:off x="2124075" y="2636838"/>
            <a:ext cx="360363"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800">
                <a:solidFill>
                  <a:schemeClr val="tx2"/>
                </a:solidFill>
                <a:latin typeface="Arial" charset="0"/>
              </a:rPr>
              <a:t>13</a:t>
            </a:r>
          </a:p>
        </p:txBody>
      </p:sp>
      <p:sp>
        <p:nvSpPr>
          <p:cNvPr id="89135" name="Line 46"/>
          <p:cNvSpPr>
            <a:spLocks noChangeShapeType="1"/>
          </p:cNvSpPr>
          <p:nvPr/>
        </p:nvSpPr>
        <p:spPr bwMode="auto">
          <a:xfrm>
            <a:off x="2484438" y="2708275"/>
            <a:ext cx="2016125" cy="0"/>
          </a:xfrm>
          <a:prstGeom prst="line">
            <a:avLst/>
          </a:prstGeom>
          <a:noFill/>
          <a:ln w="9525">
            <a:solidFill>
              <a:schemeClr val="tx1"/>
            </a:solidFill>
            <a:prstDash val="lg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36" name="Line 47"/>
          <p:cNvSpPr>
            <a:spLocks noChangeShapeType="1"/>
          </p:cNvSpPr>
          <p:nvPr/>
        </p:nvSpPr>
        <p:spPr bwMode="auto">
          <a:xfrm>
            <a:off x="4500563" y="2708275"/>
            <a:ext cx="0" cy="1873250"/>
          </a:xfrm>
          <a:prstGeom prst="line">
            <a:avLst/>
          </a:prstGeom>
          <a:noFill/>
          <a:ln w="9525">
            <a:solidFill>
              <a:schemeClr val="tx1"/>
            </a:solidFill>
            <a:prstDash val="lg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37" name="Line 48"/>
          <p:cNvSpPr>
            <a:spLocks noChangeShapeType="1"/>
          </p:cNvSpPr>
          <p:nvPr/>
        </p:nvSpPr>
        <p:spPr bwMode="auto">
          <a:xfrm>
            <a:off x="2484438" y="2852738"/>
            <a:ext cx="2519362" cy="0"/>
          </a:xfrm>
          <a:prstGeom prst="line">
            <a:avLst/>
          </a:prstGeom>
          <a:noFill/>
          <a:ln w="9525">
            <a:solidFill>
              <a:schemeClr val="tx1"/>
            </a:solidFill>
            <a:prstDash val="lg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38" name="Line 49"/>
          <p:cNvSpPr>
            <a:spLocks noChangeShapeType="1"/>
          </p:cNvSpPr>
          <p:nvPr/>
        </p:nvSpPr>
        <p:spPr bwMode="auto">
          <a:xfrm>
            <a:off x="5003800" y="2852738"/>
            <a:ext cx="0" cy="1728787"/>
          </a:xfrm>
          <a:prstGeom prst="line">
            <a:avLst/>
          </a:prstGeom>
          <a:noFill/>
          <a:ln w="9525">
            <a:solidFill>
              <a:schemeClr val="tx1"/>
            </a:solidFill>
            <a:prstDash val="lg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139" name="Rectangle 50"/>
          <p:cNvSpPr>
            <a:spLocks noChangeArrowheads="1"/>
          </p:cNvSpPr>
          <p:nvPr/>
        </p:nvSpPr>
        <p:spPr bwMode="auto">
          <a:xfrm>
            <a:off x="4932363" y="2852738"/>
            <a:ext cx="71437" cy="7143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89140" name="Rectangle 51"/>
          <p:cNvSpPr>
            <a:spLocks noChangeArrowheads="1"/>
          </p:cNvSpPr>
          <p:nvPr/>
        </p:nvSpPr>
        <p:spPr bwMode="auto">
          <a:xfrm>
            <a:off x="4427538" y="2708275"/>
            <a:ext cx="71437" cy="71438"/>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89141" name="Rectangle 52"/>
          <p:cNvSpPr>
            <a:spLocks noChangeArrowheads="1"/>
          </p:cNvSpPr>
          <p:nvPr/>
        </p:nvSpPr>
        <p:spPr bwMode="auto">
          <a:xfrm>
            <a:off x="5940425" y="3429000"/>
            <a:ext cx="71438" cy="71438"/>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89142" name="Rectangle 53"/>
          <p:cNvSpPr>
            <a:spLocks noChangeArrowheads="1"/>
          </p:cNvSpPr>
          <p:nvPr/>
        </p:nvSpPr>
        <p:spPr bwMode="auto">
          <a:xfrm>
            <a:off x="5940425" y="3573463"/>
            <a:ext cx="73025" cy="71437"/>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89143" name="Text Box 54"/>
          <p:cNvSpPr txBox="1">
            <a:spLocks noChangeArrowheads="1"/>
          </p:cNvSpPr>
          <p:nvPr/>
        </p:nvSpPr>
        <p:spPr bwMode="auto">
          <a:xfrm>
            <a:off x="3995738" y="2420938"/>
            <a:ext cx="8636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(2,2)</a:t>
            </a:r>
          </a:p>
        </p:txBody>
      </p:sp>
      <p:sp>
        <p:nvSpPr>
          <p:cNvPr id="89144" name="Text Box 55"/>
          <p:cNvSpPr txBox="1">
            <a:spLocks noChangeArrowheads="1"/>
          </p:cNvSpPr>
          <p:nvPr/>
        </p:nvSpPr>
        <p:spPr bwMode="auto">
          <a:xfrm>
            <a:off x="4716463" y="2636838"/>
            <a:ext cx="8636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(2,1)</a:t>
            </a:r>
          </a:p>
        </p:txBody>
      </p:sp>
      <p:sp>
        <p:nvSpPr>
          <p:cNvPr id="89145" name="Text Box 56"/>
          <p:cNvSpPr txBox="1">
            <a:spLocks noChangeArrowheads="1"/>
          </p:cNvSpPr>
          <p:nvPr/>
        </p:nvSpPr>
        <p:spPr bwMode="auto">
          <a:xfrm>
            <a:off x="5651500" y="3213100"/>
            <a:ext cx="8636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(1,2)</a:t>
            </a:r>
          </a:p>
        </p:txBody>
      </p:sp>
      <p:sp>
        <p:nvSpPr>
          <p:cNvPr id="89146" name="Text Box 57"/>
          <p:cNvSpPr txBox="1">
            <a:spLocks noChangeArrowheads="1"/>
          </p:cNvSpPr>
          <p:nvPr/>
        </p:nvSpPr>
        <p:spPr bwMode="auto">
          <a:xfrm>
            <a:off x="5795963" y="3500438"/>
            <a:ext cx="8636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(1,1)</a:t>
            </a:r>
          </a:p>
        </p:txBody>
      </p:sp>
      <p:sp>
        <p:nvSpPr>
          <p:cNvPr id="89147" name="Text Box 58"/>
          <p:cNvSpPr txBox="1">
            <a:spLocks noChangeArrowheads="1"/>
          </p:cNvSpPr>
          <p:nvPr/>
        </p:nvSpPr>
        <p:spPr bwMode="auto">
          <a:xfrm>
            <a:off x="2051050" y="1844675"/>
            <a:ext cx="8636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Area</a:t>
            </a:r>
          </a:p>
        </p:txBody>
      </p:sp>
      <p:sp>
        <p:nvSpPr>
          <p:cNvPr id="89148" name="Text Box 59"/>
          <p:cNvSpPr txBox="1">
            <a:spLocks noChangeArrowheads="1"/>
          </p:cNvSpPr>
          <p:nvPr/>
        </p:nvSpPr>
        <p:spPr bwMode="auto">
          <a:xfrm>
            <a:off x="6588125" y="4292600"/>
            <a:ext cx="8636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000">
                <a:solidFill>
                  <a:schemeClr val="tx2"/>
                </a:solidFill>
                <a:latin typeface="Arial" charset="0"/>
              </a:rPr>
              <a:t>Latency</a:t>
            </a:r>
          </a:p>
        </p:txBody>
      </p:sp>
      <p:sp>
        <p:nvSpPr>
          <p:cNvPr id="1382460" name="Text Box 60"/>
          <p:cNvSpPr txBox="1">
            <a:spLocks noChangeArrowheads="1"/>
          </p:cNvSpPr>
          <p:nvPr/>
        </p:nvSpPr>
        <p:spPr bwMode="auto">
          <a:xfrm>
            <a:off x="5795963" y="3141663"/>
            <a:ext cx="387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b="0">
                <a:solidFill>
                  <a:srgbClr val="FF3300"/>
                </a:solidFill>
                <a:latin typeface="Arial"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2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6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91138"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F91D7EA6-F550-0F49-AFF0-F6FBD2777BE2}" type="slidenum">
              <a:rPr lang="en-US" sz="1400" b="0"/>
              <a:pPr/>
              <a:t>59</a:t>
            </a:fld>
            <a:endParaRPr lang="en-US" sz="1400" b="0"/>
          </a:p>
        </p:txBody>
      </p:sp>
      <p:sp>
        <p:nvSpPr>
          <p:cNvPr id="91139" name="Rectangle 2"/>
          <p:cNvSpPr>
            <a:spLocks noGrp="1" noChangeArrowheads="1"/>
          </p:cNvSpPr>
          <p:nvPr>
            <p:ph type="title"/>
          </p:nvPr>
        </p:nvSpPr>
        <p:spPr/>
        <p:txBody>
          <a:bodyPr/>
          <a:lstStyle/>
          <a:p>
            <a:r>
              <a:rPr lang="en-US">
                <a:latin typeface="Arial Narrow" charset="0"/>
              </a:rPr>
              <a:t>Summary</a:t>
            </a:r>
          </a:p>
        </p:txBody>
      </p:sp>
      <p:sp>
        <p:nvSpPr>
          <p:cNvPr id="91140" name="Rectangle 3"/>
          <p:cNvSpPr>
            <a:spLocks noGrp="1" noChangeArrowheads="1"/>
          </p:cNvSpPr>
          <p:nvPr>
            <p:ph type="body" idx="1"/>
          </p:nvPr>
        </p:nvSpPr>
        <p:spPr>
          <a:xfrm>
            <a:off x="708025" y="1541463"/>
            <a:ext cx="8915400" cy="4949825"/>
          </a:xfrm>
        </p:spPr>
        <p:txBody>
          <a:bodyPr/>
          <a:lstStyle/>
          <a:p>
            <a:pPr marL="342900" indent="-342900">
              <a:lnSpc>
                <a:spcPct val="100000"/>
              </a:lnSpc>
            </a:pPr>
            <a:r>
              <a:rPr lang="en-US">
                <a:latin typeface="Arial Narrow" charset="0"/>
              </a:rPr>
              <a:t>Computer-aided IC design methodology:</a:t>
            </a:r>
          </a:p>
          <a:p>
            <a:pPr marL="742950" lvl="1" indent="-285750">
              <a:lnSpc>
                <a:spcPct val="100000"/>
              </a:lnSpc>
            </a:pPr>
            <a:r>
              <a:rPr lang="en-US">
                <a:latin typeface="Arial Narrow" charset="0"/>
                <a:ea typeface="ＭＳ Ｐゴシック" charset="0"/>
              </a:rPr>
              <a:t>Capture design by HDL models</a:t>
            </a:r>
          </a:p>
          <a:p>
            <a:pPr marL="742950" lvl="1" indent="-285750">
              <a:lnSpc>
                <a:spcPct val="100000"/>
              </a:lnSpc>
            </a:pPr>
            <a:r>
              <a:rPr lang="en-US">
                <a:latin typeface="Arial Narrow" charset="0"/>
                <a:ea typeface="ＭＳ Ｐゴシック" charset="0"/>
              </a:rPr>
              <a:t>Synthesize more detailed abstractions</a:t>
            </a:r>
          </a:p>
          <a:p>
            <a:pPr marL="742950" lvl="1" indent="-285750">
              <a:lnSpc>
                <a:spcPct val="100000"/>
              </a:lnSpc>
            </a:pPr>
            <a:r>
              <a:rPr lang="en-US">
                <a:latin typeface="Arial Narrow" charset="0"/>
                <a:ea typeface="ＭＳ Ｐゴシック" charset="0"/>
              </a:rPr>
              <a:t>Optimize circuit parameters</a:t>
            </a:r>
          </a:p>
          <a:p>
            <a:pPr marL="342900" indent="-342900">
              <a:lnSpc>
                <a:spcPct val="100000"/>
              </a:lnSpc>
            </a:pPr>
            <a:r>
              <a:rPr lang="en-US">
                <a:latin typeface="Arial Narrow" charset="0"/>
              </a:rPr>
              <a:t>Evolving scientific discipline</a:t>
            </a:r>
          </a:p>
          <a:p>
            <a:pPr marL="742950" lvl="1" indent="-285750">
              <a:lnSpc>
                <a:spcPct val="100000"/>
              </a:lnSpc>
            </a:pPr>
            <a:endParaRPr lang="en-US" sz="2000">
              <a:latin typeface="Arial Narrow" charset="0"/>
              <a:ea typeface="ＭＳ Ｐゴシック" charset="0"/>
            </a:endParaRPr>
          </a:p>
          <a:p>
            <a:pPr marL="342900" indent="-342900">
              <a:lnSpc>
                <a:spcPct val="100000"/>
              </a:lnSpc>
            </a:pPr>
            <a:endParaRPr lang="en-US" sz="2400">
              <a:latin typeface="Arial Narrow"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666" y="0"/>
            <a:ext cx="7543800" cy="792163"/>
          </a:xfrm>
        </p:spPr>
        <p:txBody>
          <a:bodyPr/>
          <a:lstStyle/>
          <a:p>
            <a:r>
              <a:rPr lang="en-US" dirty="0"/>
              <a:t>The Internet of Things</a:t>
            </a:r>
          </a:p>
        </p:txBody>
      </p:sp>
      <p:sp>
        <p:nvSpPr>
          <p:cNvPr id="42" name="Footer Placeholder 41"/>
          <p:cNvSpPr>
            <a:spLocks noGrp="1"/>
          </p:cNvSpPr>
          <p:nvPr>
            <p:ph type="ftr" sz="quarter" idx="10"/>
          </p:nvPr>
        </p:nvSpPr>
        <p:spPr/>
        <p:txBody>
          <a:bodyPr/>
          <a:lstStyle/>
          <a:p>
            <a:pPr>
              <a:defRPr/>
            </a:pPr>
            <a:r>
              <a:rPr lang="en-US" dirty="0"/>
              <a:t>(</a:t>
            </a:r>
            <a:r>
              <a:rPr lang="en-US" dirty="0" err="1"/>
              <a:t>c</a:t>
            </a:r>
            <a:r>
              <a:rPr lang="en-US" dirty="0"/>
              <a:t>) Giovanni De Micheli</a:t>
            </a:r>
          </a:p>
        </p:txBody>
      </p:sp>
      <p:sp>
        <p:nvSpPr>
          <p:cNvPr id="5" name="Oval 4"/>
          <p:cNvSpPr/>
          <p:nvPr/>
        </p:nvSpPr>
        <p:spPr bwMode="auto">
          <a:xfrm>
            <a:off x="1101346" y="940190"/>
            <a:ext cx="5932714" cy="5809342"/>
          </a:xfrm>
          <a:prstGeom prst="ellipse">
            <a:avLst/>
          </a:prstGeom>
          <a:solidFill>
            <a:srgbClr val="99CCFF"/>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Freeform 5"/>
          <p:cNvSpPr/>
          <p:nvPr/>
        </p:nvSpPr>
        <p:spPr>
          <a:xfrm flipV="1">
            <a:off x="6729941" y="3596757"/>
            <a:ext cx="949325" cy="425450"/>
          </a:xfrm>
          <a:custGeom>
            <a:avLst/>
            <a:gdLst>
              <a:gd name="connsiteX0" fmla="*/ 0 w 949124"/>
              <a:gd name="connsiteY0" fmla="*/ 0 h 416688"/>
              <a:gd name="connsiteX1" fmla="*/ 648182 w 949124"/>
              <a:gd name="connsiteY1" fmla="*/ 416688 h 416688"/>
              <a:gd name="connsiteX2" fmla="*/ 949124 w 949124"/>
              <a:gd name="connsiteY2" fmla="*/ 416688 h 416688"/>
            </a:gdLst>
            <a:ahLst/>
            <a:cxnLst>
              <a:cxn ang="0">
                <a:pos x="connsiteX0" y="connsiteY0"/>
              </a:cxn>
              <a:cxn ang="0">
                <a:pos x="connsiteX1" y="connsiteY1"/>
              </a:cxn>
              <a:cxn ang="0">
                <a:pos x="connsiteX2" y="connsiteY2"/>
              </a:cxn>
            </a:cxnLst>
            <a:rect l="l" t="t" r="r" b="b"/>
            <a:pathLst>
              <a:path w="949124" h="416688">
                <a:moveTo>
                  <a:pt x="0" y="0"/>
                </a:moveTo>
                <a:lnTo>
                  <a:pt x="648182" y="416688"/>
                </a:lnTo>
                <a:lnTo>
                  <a:pt x="949124" y="416688"/>
                </a:lnTo>
              </a:path>
            </a:pathLst>
          </a:custGeom>
          <a:ln/>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en-US" dirty="0">
              <a:solidFill>
                <a:srgbClr val="FFE100"/>
              </a:solidFill>
            </a:endParaRPr>
          </a:p>
        </p:txBody>
      </p:sp>
      <p:sp>
        <p:nvSpPr>
          <p:cNvPr id="7" name="TextBox 6"/>
          <p:cNvSpPr txBox="1">
            <a:spLocks noChangeArrowheads="1"/>
          </p:cNvSpPr>
          <p:nvPr/>
        </p:nvSpPr>
        <p:spPr bwMode="auto">
          <a:xfrm>
            <a:off x="7696729" y="3363394"/>
            <a:ext cx="1266825" cy="708025"/>
          </a:xfrm>
          <a:prstGeom prst="rect">
            <a:avLst/>
          </a:prstGeom>
          <a:noFill/>
          <a:ln w="9525">
            <a:noFill/>
            <a:miter lim="800000"/>
            <a:headEnd/>
            <a:tailEnd/>
          </a:ln>
        </p:spPr>
        <p:txBody>
          <a:bodyPr>
            <a:spAutoFit/>
          </a:bodyPr>
          <a:lstStyle/>
          <a:p>
            <a:r>
              <a:rPr lang="en-US" b="1" dirty="0"/>
              <a:t>Sensory swarm</a:t>
            </a:r>
          </a:p>
        </p:txBody>
      </p:sp>
      <p:sp>
        <p:nvSpPr>
          <p:cNvPr id="8" name="TextBox 7"/>
          <p:cNvSpPr txBox="1">
            <a:spLocks noChangeArrowheads="1"/>
          </p:cNvSpPr>
          <p:nvPr/>
        </p:nvSpPr>
        <p:spPr bwMode="auto">
          <a:xfrm>
            <a:off x="7114116" y="5265219"/>
            <a:ext cx="1258888" cy="708025"/>
          </a:xfrm>
          <a:prstGeom prst="rect">
            <a:avLst/>
          </a:prstGeom>
          <a:noFill/>
          <a:ln w="9525">
            <a:noFill/>
            <a:miter lim="800000"/>
            <a:headEnd/>
            <a:tailEnd/>
          </a:ln>
        </p:spPr>
        <p:txBody>
          <a:bodyPr>
            <a:spAutoFit/>
          </a:bodyPr>
          <a:lstStyle/>
          <a:p>
            <a:r>
              <a:rPr lang="en-US" b="1" dirty="0"/>
              <a:t>Mobile</a:t>
            </a:r>
          </a:p>
          <a:p>
            <a:r>
              <a:rPr lang="en-US" b="1" dirty="0"/>
              <a:t>access</a:t>
            </a:r>
          </a:p>
        </p:txBody>
      </p:sp>
      <p:sp>
        <p:nvSpPr>
          <p:cNvPr id="9" name="Oval 8"/>
          <p:cNvSpPr/>
          <p:nvPr/>
        </p:nvSpPr>
        <p:spPr bwMode="auto">
          <a:xfrm>
            <a:off x="2034582" y="1798388"/>
            <a:ext cx="4066242" cy="3960915"/>
          </a:xfrm>
          <a:prstGeom prst="ellipse">
            <a:avLst/>
          </a:prstGeom>
          <a:solidFill>
            <a:srgbClr val="FFFFFF"/>
          </a:solidFill>
          <a:ln>
            <a:solidFill>
              <a:schemeClr val="accent6">
                <a:lumMod val="20000"/>
                <a:lumOff val="80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0" name="Picture 9" descr="Larger%20microneedles"/>
          <p:cNvPicPr>
            <a:picLocks noChangeAspect="1" noChangeArrowheads="1"/>
          </p:cNvPicPr>
          <p:nvPr/>
        </p:nvPicPr>
        <p:blipFill>
          <a:blip r:embed="rId2" cstate="email"/>
          <a:srcRect/>
          <a:stretch>
            <a:fillRect/>
          </a:stretch>
        </p:blipFill>
        <p:spPr bwMode="auto">
          <a:xfrm>
            <a:off x="4900950" y="1468312"/>
            <a:ext cx="544388" cy="462107"/>
          </a:xfrm>
          <a:prstGeom prst="rect">
            <a:avLst/>
          </a:prstGeom>
          <a:solidFill>
            <a:schemeClr val="bg1">
              <a:lumMod val="95000"/>
            </a:schemeClr>
          </a:solidFill>
          <a:ln w="9525">
            <a:noFill/>
            <a:miter lim="800000"/>
            <a:headEnd/>
            <a:tailEnd/>
          </a:ln>
          <a:effectLst>
            <a:softEdge rad="31750"/>
          </a:effectLst>
        </p:spPr>
      </p:pic>
      <p:pic>
        <p:nvPicPr>
          <p:cNvPr id="11" name="Picture 10" descr="Upside%20down%20microsyringe"/>
          <p:cNvPicPr>
            <a:picLocks noChangeAspect="1" noChangeArrowheads="1"/>
          </p:cNvPicPr>
          <p:nvPr/>
        </p:nvPicPr>
        <p:blipFill>
          <a:blip r:embed="rId3" cstate="email"/>
          <a:srcRect/>
          <a:stretch>
            <a:fillRect/>
          </a:stretch>
        </p:blipFill>
        <p:spPr bwMode="auto">
          <a:xfrm>
            <a:off x="1434645" y="4033476"/>
            <a:ext cx="599937" cy="833049"/>
          </a:xfrm>
          <a:prstGeom prst="rect">
            <a:avLst/>
          </a:prstGeom>
          <a:solidFill>
            <a:schemeClr val="bg1">
              <a:lumMod val="95000"/>
            </a:schemeClr>
          </a:solidFill>
          <a:ln w="9525">
            <a:noFill/>
            <a:miter lim="800000"/>
            <a:headEnd/>
            <a:tailEnd/>
          </a:ln>
          <a:effectLst>
            <a:softEdge rad="31750"/>
          </a:effectLst>
        </p:spPr>
      </p:pic>
      <p:pic>
        <p:nvPicPr>
          <p:cNvPr id="12" name="Picture 23" descr="PicoTX_back_solar_VLSI"/>
          <p:cNvPicPr>
            <a:picLocks noChangeArrowheads="1"/>
          </p:cNvPicPr>
          <p:nvPr/>
        </p:nvPicPr>
        <p:blipFill>
          <a:blip r:embed="rId4" cstate="email">
            <a:lum bright="30000"/>
          </a:blip>
          <a:srcRect/>
          <a:stretch>
            <a:fillRect/>
          </a:stretch>
        </p:blipFill>
        <p:spPr bwMode="auto">
          <a:xfrm>
            <a:off x="3628064" y="1264480"/>
            <a:ext cx="733257" cy="462107"/>
          </a:xfrm>
          <a:prstGeom prst="rect">
            <a:avLst/>
          </a:prstGeom>
          <a:solidFill>
            <a:schemeClr val="bg1">
              <a:lumMod val="95000"/>
            </a:schemeClr>
          </a:solidFill>
          <a:ln w="9525">
            <a:noFill/>
            <a:miter lim="800000"/>
            <a:headEnd/>
            <a:tailEnd/>
          </a:ln>
          <a:effectLst>
            <a:softEdge rad="31750"/>
          </a:effectLst>
        </p:spPr>
      </p:pic>
      <p:pic>
        <p:nvPicPr>
          <p:cNvPr id="13" name="Picture 29"/>
          <p:cNvPicPr>
            <a:picLocks noChangeAspect="1" noChangeArrowheads="1"/>
          </p:cNvPicPr>
          <p:nvPr/>
        </p:nvPicPr>
        <p:blipFill>
          <a:blip r:embed="rId5" cstate="email"/>
          <a:srcRect/>
          <a:stretch>
            <a:fillRect/>
          </a:stretch>
        </p:blipFill>
        <p:spPr bwMode="auto">
          <a:xfrm>
            <a:off x="2307567" y="1531187"/>
            <a:ext cx="866576" cy="555785"/>
          </a:xfrm>
          <a:prstGeom prst="rect">
            <a:avLst/>
          </a:prstGeom>
          <a:solidFill>
            <a:schemeClr val="bg1">
              <a:lumMod val="95000"/>
            </a:schemeClr>
          </a:solidFill>
          <a:ln w="9525">
            <a:noFill/>
            <a:miter lim="800000"/>
            <a:headEnd/>
            <a:tailEnd/>
          </a:ln>
          <a:effectLst>
            <a:softEdge rad="127000"/>
          </a:effectLst>
        </p:spPr>
      </p:pic>
      <p:pic>
        <p:nvPicPr>
          <p:cNvPr id="14" name="Picture 15" descr="interface-themes-pic"/>
          <p:cNvPicPr>
            <a:picLocks noChangeAspect="1" noChangeArrowheads="1"/>
          </p:cNvPicPr>
          <p:nvPr/>
        </p:nvPicPr>
        <p:blipFill>
          <a:blip r:embed="rId6" cstate="email"/>
          <a:srcRect/>
          <a:stretch>
            <a:fillRect/>
          </a:stretch>
        </p:blipFill>
        <p:spPr bwMode="auto">
          <a:xfrm>
            <a:off x="3567756" y="5891334"/>
            <a:ext cx="599937" cy="684015"/>
          </a:xfrm>
          <a:prstGeom prst="rect">
            <a:avLst/>
          </a:prstGeom>
          <a:solidFill>
            <a:schemeClr val="bg1">
              <a:lumMod val="95000"/>
            </a:schemeClr>
          </a:solidFill>
          <a:ln w="9525">
            <a:noFill/>
            <a:miter lim="800000"/>
            <a:headEnd/>
            <a:tailEnd/>
          </a:ln>
          <a:effectLst>
            <a:softEdge rad="63500"/>
          </a:effectLst>
        </p:spPr>
      </p:pic>
      <p:pic>
        <p:nvPicPr>
          <p:cNvPr id="15" name="Picture 10" descr="C:\Documents and Settings\Jan Rabaey\My Documents\My Files\GSRC\Proposals\D&amp;TSpecialIssue\Chapters\monitor.GIF"/>
          <p:cNvPicPr>
            <a:picLocks noChangeAspect="1" noChangeArrowheads="1"/>
          </p:cNvPicPr>
          <p:nvPr/>
        </p:nvPicPr>
        <p:blipFill>
          <a:blip r:embed="rId7" cstate="email"/>
          <a:srcRect/>
          <a:stretch>
            <a:fillRect/>
          </a:stretch>
        </p:blipFill>
        <p:spPr bwMode="auto">
          <a:xfrm>
            <a:off x="5499629" y="5098532"/>
            <a:ext cx="731837" cy="636587"/>
          </a:xfrm>
          <a:prstGeom prst="rect">
            <a:avLst/>
          </a:prstGeom>
          <a:noFill/>
          <a:ln w="9525">
            <a:noFill/>
            <a:miter lim="800000"/>
            <a:headEnd/>
            <a:tailEnd/>
          </a:ln>
        </p:spPr>
      </p:pic>
      <p:pic>
        <p:nvPicPr>
          <p:cNvPr id="16" name="Picture 11" descr="C:\Documents and Settings\Jan Rabaey\My Documents\My Files\GSRC\Proposals\D&amp;TSpecialIssue\Chapters\sand.GIF"/>
          <p:cNvPicPr>
            <a:picLocks noChangeAspect="1" noChangeArrowheads="1"/>
          </p:cNvPicPr>
          <p:nvPr/>
        </p:nvPicPr>
        <p:blipFill>
          <a:blip r:embed="rId8" cstate="email"/>
          <a:srcRect/>
          <a:stretch>
            <a:fillRect/>
          </a:stretch>
        </p:blipFill>
        <p:spPr bwMode="auto">
          <a:xfrm>
            <a:off x="1339416" y="2926541"/>
            <a:ext cx="641600" cy="767427"/>
          </a:xfrm>
          <a:prstGeom prst="rect">
            <a:avLst/>
          </a:prstGeom>
          <a:noFill/>
          <a:ln>
            <a:noFill/>
          </a:ln>
          <a:effectLst>
            <a:softEdge rad="31750"/>
          </a:effectLst>
        </p:spPr>
      </p:pic>
      <p:pic>
        <p:nvPicPr>
          <p:cNvPr id="17" name="Picture 12" descr="C:\Documents and Settings\Jan Rabaey\My Documents\My Files\GSRC\Proposals\D&amp;TSpecialIssue\Chapters\webcam.GIF"/>
          <p:cNvPicPr>
            <a:picLocks noChangeAspect="1" noChangeArrowheads="1"/>
          </p:cNvPicPr>
          <p:nvPr/>
        </p:nvPicPr>
        <p:blipFill>
          <a:blip r:embed="rId9" cstate="email"/>
          <a:srcRect/>
          <a:stretch>
            <a:fillRect/>
          </a:stretch>
        </p:blipFill>
        <p:spPr bwMode="auto">
          <a:xfrm flipH="1">
            <a:off x="5764305" y="3970335"/>
            <a:ext cx="1008228" cy="998481"/>
          </a:xfrm>
          <a:prstGeom prst="rect">
            <a:avLst/>
          </a:prstGeom>
          <a:noFill/>
          <a:effectLst>
            <a:softEdge rad="12700"/>
          </a:effectLst>
        </p:spPr>
      </p:pic>
      <p:pic>
        <p:nvPicPr>
          <p:cNvPr id="18" name="Picture 13" descr="C:\Documents and Settings\Jan Rabaey\My Documents\My Files\GSRC\Proposals\D&amp;TSpecialIssue\Chapters\speakers.GIF"/>
          <p:cNvPicPr>
            <a:picLocks noChangeAspect="1" noChangeArrowheads="1"/>
          </p:cNvPicPr>
          <p:nvPr/>
        </p:nvPicPr>
        <p:blipFill>
          <a:blip r:embed="rId10" cstate="email"/>
          <a:srcRect/>
          <a:stretch>
            <a:fillRect/>
          </a:stretch>
        </p:blipFill>
        <p:spPr bwMode="auto">
          <a:xfrm>
            <a:off x="5899679" y="3044307"/>
            <a:ext cx="1074737" cy="800100"/>
          </a:xfrm>
          <a:prstGeom prst="rect">
            <a:avLst/>
          </a:prstGeom>
          <a:noFill/>
          <a:ln w="9525">
            <a:noFill/>
            <a:miter lim="800000"/>
            <a:headEnd/>
            <a:tailEnd/>
          </a:ln>
        </p:spPr>
      </p:pic>
      <p:pic>
        <p:nvPicPr>
          <p:cNvPr id="19" name="Picture 14" descr="C:\Documents and Settings\Jan Rabaey\My Documents\My Files\GSRC\Proposals\D&amp;TSpecialIssue\Chapters\bracelet.GIF"/>
          <p:cNvPicPr>
            <a:picLocks noChangeAspect="1" noChangeArrowheads="1"/>
          </p:cNvPicPr>
          <p:nvPr/>
        </p:nvPicPr>
        <p:blipFill>
          <a:blip r:embed="rId11" cstate="email"/>
          <a:srcRect/>
          <a:stretch>
            <a:fillRect/>
          </a:stretch>
        </p:blipFill>
        <p:spPr bwMode="auto">
          <a:xfrm>
            <a:off x="5167588" y="1798388"/>
            <a:ext cx="1266534" cy="787267"/>
          </a:xfrm>
          <a:prstGeom prst="rect">
            <a:avLst/>
          </a:prstGeom>
          <a:noFill/>
          <a:effectLst>
            <a:softEdge rad="31750"/>
          </a:effectLst>
        </p:spPr>
      </p:pic>
      <p:pic>
        <p:nvPicPr>
          <p:cNvPr id="20" name="Picture 15" descr="C:\Documents and Settings\Jan Rabaey\My Documents\My Files\GSRC\Proposals\D&amp;TSpecialIssue\Chapters\picocube.GIF"/>
          <p:cNvPicPr>
            <a:picLocks noChangeAspect="1" noChangeArrowheads="1"/>
          </p:cNvPicPr>
          <p:nvPr/>
        </p:nvPicPr>
        <p:blipFill>
          <a:blip r:embed="rId12" cstate="email"/>
          <a:srcRect/>
          <a:stretch>
            <a:fillRect/>
          </a:stretch>
        </p:blipFill>
        <p:spPr bwMode="auto">
          <a:xfrm>
            <a:off x="1700741" y="2128319"/>
            <a:ext cx="722313" cy="658813"/>
          </a:xfrm>
          <a:prstGeom prst="rect">
            <a:avLst/>
          </a:prstGeom>
          <a:noFill/>
          <a:ln w="9525">
            <a:noFill/>
            <a:miter lim="800000"/>
            <a:headEnd/>
            <a:tailEnd/>
          </a:ln>
        </p:spPr>
      </p:pic>
      <p:sp>
        <p:nvSpPr>
          <p:cNvPr id="21" name="Oval 3"/>
          <p:cNvSpPr/>
          <p:nvPr/>
        </p:nvSpPr>
        <p:spPr bwMode="auto">
          <a:xfrm>
            <a:off x="2767839" y="2524556"/>
            <a:ext cx="2599729" cy="2508580"/>
          </a:xfrm>
          <a:prstGeom prst="ellipse">
            <a:avLst/>
          </a:prstGeom>
          <a:gradFill flip="none" rotWithShape="1">
            <a:gsLst>
              <a:gs pos="0">
                <a:schemeClr val="tx1">
                  <a:lumMod val="95000"/>
                </a:schemeClr>
              </a:gs>
              <a:gs pos="50000">
                <a:schemeClr val="bg1">
                  <a:tint val="44500"/>
                  <a:satMod val="160000"/>
                </a:schemeClr>
              </a:gs>
              <a:gs pos="100000">
                <a:schemeClr val="tx1">
                  <a:lumMod val="75000"/>
                </a:schemeClr>
              </a:gs>
            </a:gsLst>
            <a:path path="circle">
              <a:fillToRect l="50000" t="50000" r="50000" b="50000"/>
            </a:path>
            <a:tileRect/>
          </a:gradFill>
          <a:ln/>
          <a:effectLst>
            <a:softEdge rad="63500"/>
          </a:effectLst>
        </p:spPr>
        <p:style>
          <a:lnRef idx="1">
            <a:schemeClr val="dk1"/>
          </a:lnRef>
          <a:fillRef idx="2">
            <a:schemeClr val="dk1"/>
          </a:fillRef>
          <a:effectRef idx="1">
            <a:schemeClr val="dk1"/>
          </a:effectRef>
          <a:fontRef idx="minor">
            <a:schemeClr val="dk1"/>
          </a:fontRef>
        </p:style>
        <p:txBody>
          <a:bodyPr anchor="ctr"/>
          <a:lstStyle/>
          <a:p>
            <a:pPr algn="ctr">
              <a:defRPr/>
            </a:pPr>
            <a:endParaRPr lang="en-US" dirty="0"/>
          </a:p>
        </p:txBody>
      </p:sp>
      <p:pic>
        <p:nvPicPr>
          <p:cNvPr id="22" name="Picture 6"/>
          <p:cNvPicPr>
            <a:picLocks noChangeAspect="1" noChangeArrowheads="1"/>
          </p:cNvPicPr>
          <p:nvPr/>
        </p:nvPicPr>
        <p:blipFill>
          <a:blip r:embed="rId13" cstate="email"/>
          <a:srcRect/>
          <a:stretch>
            <a:fillRect/>
          </a:stretch>
        </p:blipFill>
        <p:spPr bwMode="auto">
          <a:xfrm>
            <a:off x="3988943" y="2856007"/>
            <a:ext cx="512049" cy="790808"/>
          </a:xfrm>
          <a:prstGeom prst="rect">
            <a:avLst/>
          </a:prstGeom>
          <a:ln>
            <a:noFill/>
            <a:headEnd type="none" w="sm" len="sm"/>
            <a:tailEnd type="none" w="sm" len="sm"/>
          </a:ln>
          <a:effectLst>
            <a:outerShdw blurRad="40000" dist="20000" dir="5400000" rotWithShape="0">
              <a:srgbClr val="000000">
                <a:alpha val="38000"/>
              </a:srgbClr>
            </a:outerShdw>
            <a:softEdge rad="12700"/>
          </a:effectLst>
        </p:spPr>
        <p:style>
          <a:lnRef idx="1">
            <a:schemeClr val="dk1"/>
          </a:lnRef>
          <a:fillRef idx="2">
            <a:schemeClr val="dk1"/>
          </a:fillRef>
          <a:effectRef idx="1">
            <a:schemeClr val="dk1"/>
          </a:effectRef>
          <a:fontRef idx="minor">
            <a:schemeClr val="dk1"/>
          </a:fontRef>
        </p:style>
      </p:pic>
      <p:pic>
        <p:nvPicPr>
          <p:cNvPr id="23" name="Picture 25"/>
          <p:cNvPicPr>
            <a:picLocks noChangeAspect="1" noChangeArrowheads="1"/>
          </p:cNvPicPr>
          <p:nvPr/>
        </p:nvPicPr>
        <p:blipFill>
          <a:blip r:embed="rId14" cstate="email"/>
          <a:srcRect/>
          <a:stretch>
            <a:fillRect/>
          </a:stretch>
        </p:blipFill>
        <p:spPr bwMode="auto">
          <a:xfrm>
            <a:off x="4259791" y="3923782"/>
            <a:ext cx="639763" cy="581025"/>
          </a:xfrm>
          <a:prstGeom prst="rect">
            <a:avLst/>
          </a:prstGeom>
          <a:ln>
            <a:headEnd/>
            <a:tailEnd/>
          </a:ln>
        </p:spPr>
        <p:style>
          <a:lnRef idx="1">
            <a:schemeClr val="dk1"/>
          </a:lnRef>
          <a:fillRef idx="2">
            <a:schemeClr val="dk1"/>
          </a:fillRef>
          <a:effectRef idx="1">
            <a:schemeClr val="dk1"/>
          </a:effectRef>
          <a:fontRef idx="minor">
            <a:schemeClr val="dk1"/>
          </a:fontRef>
        </p:style>
      </p:pic>
      <p:pic>
        <p:nvPicPr>
          <p:cNvPr id="24" name="Picture 9" descr="C:\Documents and Settings\Jan Rabaey\My Documents\My Files\GSRC\Proposals\D&amp;TSpecialIssue\Chapters\basestation.GIF"/>
          <p:cNvPicPr>
            <a:picLocks noChangeAspect="1" noChangeArrowheads="1"/>
          </p:cNvPicPr>
          <p:nvPr/>
        </p:nvPicPr>
        <p:blipFill>
          <a:blip r:embed="rId15" cstate="email"/>
          <a:srcRect/>
          <a:stretch>
            <a:fillRect/>
          </a:stretch>
        </p:blipFill>
        <p:spPr bwMode="auto">
          <a:xfrm>
            <a:off x="3100916" y="3184007"/>
            <a:ext cx="800100" cy="1196975"/>
          </a:xfrm>
          <a:prstGeom prst="rect">
            <a:avLst/>
          </a:prstGeom>
          <a:noFill/>
          <a:ln w="9525">
            <a:noFill/>
            <a:miter lim="800000"/>
            <a:headEnd/>
            <a:tailEnd/>
          </a:ln>
        </p:spPr>
      </p:pic>
      <p:pic>
        <p:nvPicPr>
          <p:cNvPr id="25" name="Picture 31" descr="index_headerfamily01122004"/>
          <p:cNvPicPr>
            <a:picLocks noChangeAspect="1" noChangeArrowheads="1"/>
          </p:cNvPicPr>
          <p:nvPr/>
        </p:nvPicPr>
        <p:blipFill>
          <a:blip r:embed="rId16" cstate="email">
            <a:grayscl/>
          </a:blip>
          <a:srcRect/>
          <a:stretch>
            <a:fillRect/>
          </a:stretch>
        </p:blipFill>
        <p:spPr bwMode="auto">
          <a:xfrm rot="19807845">
            <a:off x="2767839" y="4505014"/>
            <a:ext cx="319126" cy="693160"/>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a:noFill/>
            <a:miter lim="800000"/>
            <a:headEnd/>
            <a:tailEnd/>
          </a:ln>
        </p:spPr>
      </p:pic>
      <p:pic>
        <p:nvPicPr>
          <p:cNvPr id="26" name="Picture 31"/>
          <p:cNvPicPr>
            <a:picLocks noChangeAspect="1" noChangeArrowheads="1"/>
          </p:cNvPicPr>
          <p:nvPr/>
        </p:nvPicPr>
        <p:blipFill>
          <a:blip r:embed="rId17" cstate="email"/>
          <a:srcRect/>
          <a:stretch>
            <a:fillRect/>
          </a:stretch>
        </p:blipFill>
        <p:spPr bwMode="auto">
          <a:xfrm rot="18479019">
            <a:off x="4815275" y="2217685"/>
            <a:ext cx="544626" cy="745013"/>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w="9525">
            <a:noFill/>
            <a:miter lim="800000"/>
            <a:headEnd/>
            <a:tailEnd/>
          </a:ln>
          <a:effectLst>
            <a:softEdge rad="63500"/>
          </a:effectLst>
        </p:spPr>
      </p:pic>
      <p:pic>
        <p:nvPicPr>
          <p:cNvPr id="27" name="Picture 2" descr="C:\Documents and Settings\Jan Rabaey\My Documents\My Files\GSRC\Proposals\D&amp;TSpecialIssue\Chapters\laptop.GIF"/>
          <p:cNvPicPr>
            <a:picLocks noChangeAspect="1" noChangeArrowheads="1"/>
          </p:cNvPicPr>
          <p:nvPr/>
        </p:nvPicPr>
        <p:blipFill>
          <a:blip r:embed="rId18" cstate="email"/>
          <a:srcRect/>
          <a:stretch>
            <a:fillRect/>
          </a:stretch>
        </p:blipFill>
        <p:spPr bwMode="auto">
          <a:xfrm>
            <a:off x="4699529" y="4439719"/>
            <a:ext cx="933450" cy="781050"/>
          </a:xfrm>
          <a:prstGeom prst="rect">
            <a:avLst/>
          </a:prstGeom>
          <a:noFill/>
          <a:ln w="9525">
            <a:noFill/>
            <a:miter lim="800000"/>
            <a:headEnd/>
            <a:tailEnd/>
          </a:ln>
        </p:spPr>
      </p:pic>
      <p:pic>
        <p:nvPicPr>
          <p:cNvPr id="28" name="Picture 5" descr="C:\Documents and Settings\Jan Rabaey\My Documents\My Files\GSRC\Proposals\D&amp;TSpecialIssue\Chapters\razr.GIF"/>
          <p:cNvPicPr>
            <a:picLocks noChangeAspect="1" noChangeArrowheads="1"/>
          </p:cNvPicPr>
          <p:nvPr/>
        </p:nvPicPr>
        <p:blipFill>
          <a:blip r:embed="rId19" cstate="email"/>
          <a:srcRect/>
          <a:stretch>
            <a:fillRect/>
          </a:stretch>
        </p:blipFill>
        <p:spPr bwMode="auto">
          <a:xfrm>
            <a:off x="2167466" y="3184007"/>
            <a:ext cx="730250" cy="817562"/>
          </a:xfrm>
          <a:prstGeom prst="rect">
            <a:avLst/>
          </a:prstGeom>
          <a:noFill/>
          <a:ln w="9525">
            <a:noFill/>
            <a:miter lim="800000"/>
            <a:headEnd/>
            <a:tailEnd/>
          </a:ln>
        </p:spPr>
      </p:pic>
      <p:pic>
        <p:nvPicPr>
          <p:cNvPr id="29" name="Picture 6" descr="C:\Documents and Settings\Jan Rabaey\My Documents\My Files\GSRC\Proposals\D&amp;TSpecialIssue\Chapters\iPhone.GIF"/>
          <p:cNvPicPr>
            <a:picLocks noChangeAspect="1" noChangeArrowheads="1"/>
          </p:cNvPicPr>
          <p:nvPr/>
        </p:nvPicPr>
        <p:blipFill>
          <a:blip r:embed="rId20" cstate="email"/>
          <a:srcRect/>
          <a:stretch>
            <a:fillRect/>
          </a:stretch>
        </p:blipFill>
        <p:spPr bwMode="auto">
          <a:xfrm>
            <a:off x="5344054" y="3250682"/>
            <a:ext cx="555625" cy="1019175"/>
          </a:xfrm>
          <a:prstGeom prst="rect">
            <a:avLst/>
          </a:prstGeom>
          <a:noFill/>
          <a:ln w="9525">
            <a:noFill/>
            <a:miter lim="800000"/>
            <a:headEnd/>
            <a:tailEnd/>
          </a:ln>
        </p:spPr>
      </p:pic>
      <p:pic>
        <p:nvPicPr>
          <p:cNvPr id="30" name="Picture 7" descr="C:\Documents and Settings\Jan Rabaey\My Documents\My Files\GSRC\Proposals\D&amp;TSpecialIssue\Chapters\psp.GIF"/>
          <p:cNvPicPr>
            <a:picLocks noChangeAspect="1" noChangeArrowheads="1"/>
          </p:cNvPicPr>
          <p:nvPr/>
        </p:nvPicPr>
        <p:blipFill>
          <a:blip r:embed="rId21" cstate="email"/>
          <a:srcRect/>
          <a:stretch>
            <a:fillRect/>
          </a:stretch>
        </p:blipFill>
        <p:spPr bwMode="auto">
          <a:xfrm rot="20310227">
            <a:off x="2894541" y="2102919"/>
            <a:ext cx="1054100" cy="528638"/>
          </a:xfrm>
          <a:prstGeom prst="rect">
            <a:avLst/>
          </a:prstGeom>
          <a:noFill/>
          <a:ln w="9525">
            <a:noFill/>
            <a:miter lim="800000"/>
            <a:headEnd/>
            <a:tailEnd/>
          </a:ln>
        </p:spPr>
      </p:pic>
      <p:sp>
        <p:nvSpPr>
          <p:cNvPr id="31" name="Freeform 30"/>
          <p:cNvSpPr/>
          <p:nvPr/>
        </p:nvSpPr>
        <p:spPr>
          <a:xfrm>
            <a:off x="3880379" y="3903144"/>
            <a:ext cx="214312" cy="1112838"/>
          </a:xfrm>
          <a:custGeom>
            <a:avLst/>
            <a:gdLst>
              <a:gd name="connsiteX0" fmla="*/ 117676 w 244998"/>
              <a:gd name="connsiteY0" fmla="*/ 0 h 1284790"/>
              <a:gd name="connsiteX1" fmla="*/ 13504 w 244998"/>
              <a:gd name="connsiteY1" fmla="*/ 439838 h 1284790"/>
              <a:gd name="connsiteX2" fmla="*/ 198699 w 244998"/>
              <a:gd name="connsiteY2" fmla="*/ 625033 h 1284790"/>
              <a:gd name="connsiteX3" fmla="*/ 36653 w 244998"/>
              <a:gd name="connsiteY3" fmla="*/ 1030147 h 1284790"/>
              <a:gd name="connsiteX4" fmla="*/ 106101 w 244998"/>
              <a:gd name="connsiteY4" fmla="*/ 1180618 h 1284790"/>
              <a:gd name="connsiteX5" fmla="*/ 244998 w 244998"/>
              <a:gd name="connsiteY5" fmla="*/ 1284790 h 128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998" h="1284790">
                <a:moveTo>
                  <a:pt x="117676" y="0"/>
                </a:moveTo>
                <a:cubicBezTo>
                  <a:pt x="58838" y="167833"/>
                  <a:pt x="0" y="335666"/>
                  <a:pt x="13504" y="439838"/>
                </a:cubicBezTo>
                <a:cubicBezTo>
                  <a:pt x="27008" y="544010"/>
                  <a:pt x="194841" y="526648"/>
                  <a:pt x="198699" y="625033"/>
                </a:cubicBezTo>
                <a:cubicBezTo>
                  <a:pt x="202557" y="723418"/>
                  <a:pt x="52086" y="937549"/>
                  <a:pt x="36653" y="1030147"/>
                </a:cubicBezTo>
                <a:cubicBezTo>
                  <a:pt x="21220" y="1122745"/>
                  <a:pt x="71377" y="1138178"/>
                  <a:pt x="106101" y="1180618"/>
                </a:cubicBezTo>
                <a:cubicBezTo>
                  <a:pt x="140825" y="1223059"/>
                  <a:pt x="192911" y="1253924"/>
                  <a:pt x="244998" y="1284790"/>
                </a:cubicBezTo>
              </a:path>
            </a:pathLst>
          </a:custGeom>
          <a:ln w="38100">
            <a:solidFill>
              <a:srgbClr val="CC99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2" name="Freeform 31"/>
          <p:cNvSpPr/>
          <p:nvPr/>
        </p:nvSpPr>
        <p:spPr>
          <a:xfrm>
            <a:off x="4277254" y="5225532"/>
            <a:ext cx="887412" cy="574675"/>
          </a:xfrm>
          <a:custGeom>
            <a:avLst/>
            <a:gdLst>
              <a:gd name="connsiteX0" fmla="*/ 0 w 1014714"/>
              <a:gd name="connsiteY0" fmla="*/ 0 h 661686"/>
              <a:gd name="connsiteX1" fmla="*/ 173620 w 1014714"/>
              <a:gd name="connsiteY1" fmla="*/ 81022 h 661686"/>
              <a:gd name="connsiteX2" fmla="*/ 891251 w 1014714"/>
              <a:gd name="connsiteY2" fmla="*/ 243068 h 661686"/>
              <a:gd name="connsiteX3" fmla="*/ 914400 w 1014714"/>
              <a:gd name="connsiteY3" fmla="*/ 613458 h 661686"/>
              <a:gd name="connsiteX4" fmla="*/ 972273 w 1014714"/>
              <a:gd name="connsiteY4" fmla="*/ 532435 h 661686"/>
              <a:gd name="connsiteX5" fmla="*/ 972273 w 1014714"/>
              <a:gd name="connsiteY5" fmla="*/ 532435 h 66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4714" h="661686">
                <a:moveTo>
                  <a:pt x="0" y="0"/>
                </a:moveTo>
                <a:cubicBezTo>
                  <a:pt x="12539" y="20255"/>
                  <a:pt x="25078" y="40511"/>
                  <a:pt x="173620" y="81022"/>
                </a:cubicBezTo>
                <a:cubicBezTo>
                  <a:pt x="322162" y="121533"/>
                  <a:pt x="767788" y="154329"/>
                  <a:pt x="891251" y="243068"/>
                </a:cubicBezTo>
                <a:cubicBezTo>
                  <a:pt x="1014714" y="331807"/>
                  <a:pt x="900896" y="565230"/>
                  <a:pt x="914400" y="613458"/>
                </a:cubicBezTo>
                <a:cubicBezTo>
                  <a:pt x="927904" y="661686"/>
                  <a:pt x="972273" y="532435"/>
                  <a:pt x="972273" y="532435"/>
                </a:cubicBezTo>
                <a:lnTo>
                  <a:pt x="972273" y="532435"/>
                </a:lnTo>
              </a:path>
            </a:pathLst>
          </a:custGeom>
          <a:ln w="381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3" name="Freeform 32"/>
          <p:cNvSpPr/>
          <p:nvPr/>
        </p:nvSpPr>
        <p:spPr>
          <a:xfrm>
            <a:off x="4024841" y="5115994"/>
            <a:ext cx="381000" cy="822325"/>
          </a:xfrm>
          <a:custGeom>
            <a:avLst/>
            <a:gdLst>
              <a:gd name="connsiteX0" fmla="*/ 0 w 435979"/>
              <a:gd name="connsiteY0" fmla="*/ 0 h 949124"/>
              <a:gd name="connsiteX1" fmla="*/ 381964 w 435979"/>
              <a:gd name="connsiteY1" fmla="*/ 231494 h 949124"/>
              <a:gd name="connsiteX2" fmla="*/ 324091 w 435979"/>
              <a:gd name="connsiteY2" fmla="*/ 671332 h 949124"/>
              <a:gd name="connsiteX3" fmla="*/ 115747 w 435979"/>
              <a:gd name="connsiteY3" fmla="*/ 949124 h 949124"/>
            </a:gdLst>
            <a:ahLst/>
            <a:cxnLst>
              <a:cxn ang="0">
                <a:pos x="connsiteX0" y="connsiteY0"/>
              </a:cxn>
              <a:cxn ang="0">
                <a:pos x="connsiteX1" y="connsiteY1"/>
              </a:cxn>
              <a:cxn ang="0">
                <a:pos x="connsiteX2" y="connsiteY2"/>
              </a:cxn>
              <a:cxn ang="0">
                <a:pos x="connsiteX3" y="connsiteY3"/>
              </a:cxn>
            </a:cxnLst>
            <a:rect l="l" t="t" r="r" b="b"/>
            <a:pathLst>
              <a:path w="435979" h="949124">
                <a:moveTo>
                  <a:pt x="0" y="0"/>
                </a:moveTo>
                <a:cubicBezTo>
                  <a:pt x="163974" y="59803"/>
                  <a:pt x="327949" y="119606"/>
                  <a:pt x="381964" y="231494"/>
                </a:cubicBezTo>
                <a:cubicBezTo>
                  <a:pt x="435979" y="343382"/>
                  <a:pt x="368461" y="551727"/>
                  <a:pt x="324091" y="671332"/>
                </a:cubicBezTo>
                <a:cubicBezTo>
                  <a:pt x="279722" y="790937"/>
                  <a:pt x="197734" y="870030"/>
                  <a:pt x="115747" y="949124"/>
                </a:cubicBezTo>
              </a:path>
            </a:pathLst>
          </a:custGeom>
          <a:ln w="381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34" name="Freeform 33"/>
          <p:cNvSpPr/>
          <p:nvPr/>
        </p:nvSpPr>
        <p:spPr>
          <a:xfrm>
            <a:off x="2640541" y="5085832"/>
            <a:ext cx="1414463" cy="711200"/>
          </a:xfrm>
          <a:custGeom>
            <a:avLst/>
            <a:gdLst>
              <a:gd name="connsiteX0" fmla="*/ 1616597 w 1616597"/>
              <a:gd name="connsiteY0" fmla="*/ 0 h 821802"/>
              <a:gd name="connsiteX1" fmla="*/ 1153610 w 1616597"/>
              <a:gd name="connsiteY1" fmla="*/ 150471 h 821802"/>
              <a:gd name="connsiteX2" fmla="*/ 1188334 w 1616597"/>
              <a:gd name="connsiteY2" fmla="*/ 486137 h 821802"/>
              <a:gd name="connsiteX3" fmla="*/ 887392 w 1616597"/>
              <a:gd name="connsiteY3" fmla="*/ 659757 h 821802"/>
              <a:gd name="connsiteX4" fmla="*/ 389680 w 1616597"/>
              <a:gd name="connsiteY4" fmla="*/ 659757 h 821802"/>
              <a:gd name="connsiteX5" fmla="*/ 54015 w 1616597"/>
              <a:gd name="connsiteY5" fmla="*/ 798653 h 821802"/>
              <a:gd name="connsiteX6" fmla="*/ 65589 w 1616597"/>
              <a:gd name="connsiteY6" fmla="*/ 798653 h 821802"/>
              <a:gd name="connsiteX7" fmla="*/ 65589 w 1616597"/>
              <a:gd name="connsiteY7" fmla="*/ 798653 h 82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6597" h="821802">
                <a:moveTo>
                  <a:pt x="1616597" y="0"/>
                </a:moveTo>
                <a:cubicBezTo>
                  <a:pt x="1420792" y="34724"/>
                  <a:pt x="1224987" y="69448"/>
                  <a:pt x="1153610" y="150471"/>
                </a:cubicBezTo>
                <a:cubicBezTo>
                  <a:pt x="1082233" y="231494"/>
                  <a:pt x="1232704" y="401256"/>
                  <a:pt x="1188334" y="486137"/>
                </a:cubicBezTo>
                <a:cubicBezTo>
                  <a:pt x="1143964" y="571018"/>
                  <a:pt x="1020501" y="630820"/>
                  <a:pt x="887392" y="659757"/>
                </a:cubicBezTo>
                <a:cubicBezTo>
                  <a:pt x="754283" y="688694"/>
                  <a:pt x="528576" y="636608"/>
                  <a:pt x="389680" y="659757"/>
                </a:cubicBezTo>
                <a:cubicBezTo>
                  <a:pt x="250784" y="682906"/>
                  <a:pt x="108030" y="775504"/>
                  <a:pt x="54015" y="798653"/>
                </a:cubicBezTo>
                <a:cubicBezTo>
                  <a:pt x="0" y="821802"/>
                  <a:pt x="65589" y="798653"/>
                  <a:pt x="65589" y="798653"/>
                </a:cubicBezTo>
                <a:lnTo>
                  <a:pt x="65589" y="798653"/>
                </a:lnTo>
              </a:path>
            </a:pathLst>
          </a:custGeom>
          <a:ln w="3810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pic>
        <p:nvPicPr>
          <p:cNvPr id="35" name="Picture 3" descr="C:\Documents and Settings\Jan Rabaey\My Documents\My Files\GSRC\Proposals\D&amp;TSpecialIssue\Chapters\tablet.GIF"/>
          <p:cNvPicPr>
            <a:picLocks noChangeAspect="1" noChangeArrowheads="1"/>
          </p:cNvPicPr>
          <p:nvPr/>
        </p:nvPicPr>
        <p:blipFill>
          <a:blip r:embed="rId22" cstate="email"/>
          <a:srcRect/>
          <a:stretch>
            <a:fillRect/>
          </a:stretch>
        </p:blipFill>
        <p:spPr bwMode="auto">
          <a:xfrm>
            <a:off x="3775604" y="4950894"/>
            <a:ext cx="725487" cy="609600"/>
          </a:xfrm>
          <a:prstGeom prst="rect">
            <a:avLst/>
          </a:prstGeom>
          <a:noFill/>
          <a:ln w="9525">
            <a:noFill/>
            <a:miter lim="800000"/>
            <a:headEnd/>
            <a:tailEnd/>
          </a:ln>
        </p:spPr>
      </p:pic>
      <p:pic>
        <p:nvPicPr>
          <p:cNvPr id="36" name="Picture 30"/>
          <p:cNvPicPr>
            <a:picLocks noChangeAspect="1" noChangeArrowheads="1"/>
          </p:cNvPicPr>
          <p:nvPr/>
        </p:nvPicPr>
        <p:blipFill>
          <a:blip r:embed="rId23" cstate="email"/>
          <a:srcRect/>
          <a:stretch>
            <a:fillRect/>
          </a:stretch>
        </p:blipFill>
        <p:spPr bwMode="auto">
          <a:xfrm>
            <a:off x="4834290" y="5540682"/>
            <a:ext cx="551331" cy="680728"/>
          </a:xfrm>
          <a:prstGeom prst="rect">
            <a:avLst/>
          </a:prstGeom>
          <a:solidFill>
            <a:schemeClr val="bg1">
              <a:lumMod val="95000"/>
            </a:schemeClr>
          </a:solidFill>
          <a:ln w="9525">
            <a:noFill/>
            <a:miter lim="800000"/>
            <a:headEnd/>
            <a:tailEnd/>
          </a:ln>
          <a:effectLst>
            <a:softEdge rad="127000"/>
          </a:effectLst>
        </p:spPr>
      </p:pic>
      <p:pic>
        <p:nvPicPr>
          <p:cNvPr id="37" name="Picture 28"/>
          <p:cNvPicPr>
            <a:picLocks noChangeAspect="1" noChangeArrowheads="1"/>
          </p:cNvPicPr>
          <p:nvPr/>
        </p:nvPicPr>
        <p:blipFill>
          <a:blip r:embed="rId24" cstate="email"/>
          <a:srcRect/>
          <a:stretch>
            <a:fillRect/>
          </a:stretch>
        </p:blipFill>
        <p:spPr bwMode="auto">
          <a:xfrm>
            <a:off x="2300816" y="5392219"/>
            <a:ext cx="495300" cy="565150"/>
          </a:xfrm>
          <a:prstGeom prst="rect">
            <a:avLst/>
          </a:prstGeom>
          <a:solidFill>
            <a:schemeClr val="bg1">
              <a:lumMod val="95000"/>
            </a:schemeClr>
          </a:solidFill>
          <a:ln w="9525">
            <a:noFill/>
            <a:miter lim="800000"/>
            <a:headEnd/>
            <a:tailEnd/>
          </a:ln>
          <a:effectLst>
            <a:prstShdw prst="shdw17" dist="17961" dir="2700000">
              <a:schemeClr val="accent1">
                <a:gamma/>
                <a:shade val="60000"/>
                <a:invGamma/>
              </a:schemeClr>
            </a:prstShdw>
          </a:effectLst>
        </p:spPr>
      </p:pic>
      <p:sp>
        <p:nvSpPr>
          <p:cNvPr id="38" name="Freeform 37"/>
          <p:cNvSpPr/>
          <p:nvPr/>
        </p:nvSpPr>
        <p:spPr>
          <a:xfrm>
            <a:off x="4732866" y="2117207"/>
            <a:ext cx="2314575" cy="1527175"/>
          </a:xfrm>
          <a:custGeom>
            <a:avLst/>
            <a:gdLst>
              <a:gd name="connsiteX0" fmla="*/ 0 w 2314937"/>
              <a:gd name="connsiteY0" fmla="*/ 1527859 h 1527859"/>
              <a:gd name="connsiteX1" fmla="*/ 2048719 w 2314937"/>
              <a:gd name="connsiteY1" fmla="*/ 0 h 1527859"/>
              <a:gd name="connsiteX2" fmla="*/ 2314937 w 2314937"/>
              <a:gd name="connsiteY2" fmla="*/ 0 h 1527859"/>
            </a:gdLst>
            <a:ahLst/>
            <a:cxnLst>
              <a:cxn ang="0">
                <a:pos x="connsiteX0" y="connsiteY0"/>
              </a:cxn>
              <a:cxn ang="0">
                <a:pos x="connsiteX1" y="connsiteY1"/>
              </a:cxn>
              <a:cxn ang="0">
                <a:pos x="connsiteX2" y="connsiteY2"/>
              </a:cxn>
            </a:cxnLst>
            <a:rect l="l" t="t" r="r" b="b"/>
            <a:pathLst>
              <a:path w="2314937" h="1527859">
                <a:moveTo>
                  <a:pt x="0" y="1527859"/>
                </a:moveTo>
                <a:lnTo>
                  <a:pt x="2048719" y="0"/>
                </a:lnTo>
                <a:lnTo>
                  <a:pt x="2314937" y="0"/>
                </a:lnTo>
              </a:path>
            </a:pathLst>
          </a:custGeom>
          <a:ln/>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en-US" dirty="0">
              <a:ln>
                <a:solidFill>
                  <a:schemeClr val="bg1"/>
                </a:solidFill>
              </a:ln>
              <a:solidFill>
                <a:srgbClr val="FFE100"/>
              </a:solidFill>
            </a:endParaRPr>
          </a:p>
        </p:txBody>
      </p:sp>
      <p:sp>
        <p:nvSpPr>
          <p:cNvPr id="39" name="Freeform 38"/>
          <p:cNvSpPr/>
          <p:nvPr/>
        </p:nvSpPr>
        <p:spPr>
          <a:xfrm>
            <a:off x="5574241" y="4711182"/>
            <a:ext cx="1517650" cy="833437"/>
          </a:xfrm>
          <a:custGeom>
            <a:avLst/>
            <a:gdLst>
              <a:gd name="connsiteX0" fmla="*/ 0 w 1516283"/>
              <a:gd name="connsiteY0" fmla="*/ 0 h 833377"/>
              <a:gd name="connsiteX1" fmla="*/ 1250066 w 1516283"/>
              <a:gd name="connsiteY1" fmla="*/ 821803 h 833377"/>
              <a:gd name="connsiteX2" fmla="*/ 1516283 w 1516283"/>
              <a:gd name="connsiteY2" fmla="*/ 833377 h 833377"/>
              <a:gd name="connsiteX3" fmla="*/ 1516283 w 1516283"/>
              <a:gd name="connsiteY3" fmla="*/ 833377 h 833377"/>
            </a:gdLst>
            <a:ahLst/>
            <a:cxnLst>
              <a:cxn ang="0">
                <a:pos x="connsiteX0" y="connsiteY0"/>
              </a:cxn>
              <a:cxn ang="0">
                <a:pos x="connsiteX1" y="connsiteY1"/>
              </a:cxn>
              <a:cxn ang="0">
                <a:pos x="connsiteX2" y="connsiteY2"/>
              </a:cxn>
              <a:cxn ang="0">
                <a:pos x="connsiteX3" y="connsiteY3"/>
              </a:cxn>
            </a:cxnLst>
            <a:rect l="l" t="t" r="r" b="b"/>
            <a:pathLst>
              <a:path w="1516283" h="833377">
                <a:moveTo>
                  <a:pt x="0" y="0"/>
                </a:moveTo>
                <a:lnTo>
                  <a:pt x="1250066" y="821803"/>
                </a:lnTo>
                <a:lnTo>
                  <a:pt x="1516283" y="833377"/>
                </a:lnTo>
                <a:lnTo>
                  <a:pt x="1516283" y="833377"/>
                </a:lnTo>
              </a:path>
            </a:pathLst>
          </a:custGeom>
          <a:ln/>
        </p:spPr>
        <p:style>
          <a:lnRef idx="2">
            <a:schemeClr val="accent2"/>
          </a:lnRef>
          <a:fillRef idx="0">
            <a:schemeClr val="accent2"/>
          </a:fillRef>
          <a:effectRef idx="1">
            <a:schemeClr val="accent2"/>
          </a:effectRef>
          <a:fontRef idx="minor">
            <a:schemeClr val="tx1"/>
          </a:fontRef>
        </p:style>
        <p:txBody>
          <a:bodyPr anchor="ctr"/>
          <a:lstStyle/>
          <a:p>
            <a:pPr algn="ctr">
              <a:defRPr/>
            </a:pPr>
            <a:endParaRPr lang="en-US" dirty="0"/>
          </a:p>
        </p:txBody>
      </p:sp>
      <p:sp>
        <p:nvSpPr>
          <p:cNvPr id="40" name="TextBox 39"/>
          <p:cNvSpPr txBox="1"/>
          <p:nvPr/>
        </p:nvSpPr>
        <p:spPr>
          <a:xfrm>
            <a:off x="6621991" y="6265452"/>
            <a:ext cx="2157562" cy="338554"/>
          </a:xfrm>
          <a:prstGeom prst="rect">
            <a:avLst/>
          </a:prstGeom>
          <a:noFill/>
        </p:spPr>
        <p:txBody>
          <a:bodyPr wrap="none" rtlCol="0">
            <a:spAutoFit/>
          </a:bodyPr>
          <a:lstStyle/>
          <a:p>
            <a:r>
              <a:rPr lang="en-US" sz="1600" b="0" dirty="0"/>
              <a:t>[Courtesy: J. </a:t>
            </a:r>
            <a:r>
              <a:rPr lang="en-US" sz="1600" b="0" dirty="0" err="1"/>
              <a:t>Rabaey</a:t>
            </a:r>
            <a:r>
              <a:rPr lang="en-US" sz="1600" b="0" dirty="0"/>
              <a:t>]</a:t>
            </a:r>
          </a:p>
        </p:txBody>
      </p:sp>
      <p:sp>
        <p:nvSpPr>
          <p:cNvPr id="41" name="Rectangle 40"/>
          <p:cNvSpPr/>
          <p:nvPr/>
        </p:nvSpPr>
        <p:spPr>
          <a:xfrm>
            <a:off x="7030821" y="1853111"/>
            <a:ext cx="1923423" cy="707886"/>
          </a:xfrm>
          <a:prstGeom prst="rect">
            <a:avLst/>
          </a:prstGeom>
        </p:spPr>
        <p:txBody>
          <a:bodyPr wrap="none">
            <a:spAutoFit/>
          </a:bodyPr>
          <a:lstStyle/>
          <a:p>
            <a:r>
              <a:rPr lang="en-US" dirty="0"/>
              <a:t>Infrastructural</a:t>
            </a:r>
          </a:p>
          <a:p>
            <a:r>
              <a:rPr lang="en-US" dirty="0"/>
              <a:t>Core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2000"/>
                                        <p:tgtEl>
                                          <p:spTgt spid="23"/>
                                        </p:tgtEl>
                                      </p:cBhvr>
                                    </p:animEffect>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0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20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20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20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2000"/>
                                        <p:tgtEl>
                                          <p:spTgt spid="26"/>
                                        </p:tgtEl>
                                      </p:cBhvr>
                                    </p:animEffect>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2000"/>
                                        <p:tgtEl>
                                          <p:spTgt spid="30"/>
                                        </p:tgtEl>
                                      </p:cBhvr>
                                    </p:animEffect>
                                  </p:childTnLst>
                                </p:cTn>
                              </p:par>
                              <p:par>
                                <p:cTn id="33" presetID="10"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2000"/>
                                        <p:tgtEl>
                                          <p:spTgt spid="28"/>
                                        </p:tgtEl>
                                      </p:cBhvr>
                                    </p:animEffect>
                                  </p:childTnLst>
                                </p:cTn>
                              </p:par>
                              <p:par>
                                <p:cTn id="36" presetID="10"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2000"/>
                                        <p:tgtEl>
                                          <p:spTgt spid="25"/>
                                        </p:tgtEl>
                                      </p:cBhvr>
                                    </p:animEffect>
                                  </p:childTnLst>
                                </p:cTn>
                              </p:par>
                              <p:par>
                                <p:cTn id="39" presetID="10"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2000"/>
                                        <p:tgtEl>
                                          <p:spTgt spid="3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2000"/>
                                        <p:tgtEl>
                                          <p:spTgt spid="31"/>
                                        </p:tgtEl>
                                      </p:cBhvr>
                                    </p:animEffect>
                                  </p:childTnLst>
                                </p:cTn>
                              </p:par>
                              <p:par>
                                <p:cTn id="45" presetID="10"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2000"/>
                                        <p:tgtEl>
                                          <p:spTgt spid="27"/>
                                        </p:tgtEl>
                                      </p:cBhvr>
                                    </p:animEffect>
                                  </p:childTnLst>
                                </p:cTn>
                              </p:par>
                              <p:par>
                                <p:cTn id="48" presetID="10" presetClass="entr" presetSubtype="0"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20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2000"/>
                                        <p:tgtEl>
                                          <p:spTgt spid="3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20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2000"/>
                                        <p:tgtEl>
                                          <p:spTgt spid="10"/>
                                        </p:tgtEl>
                                      </p:cBhvr>
                                    </p:animEffect>
                                  </p:childTnLst>
                                </p:cTn>
                              </p:par>
                              <p:par>
                                <p:cTn id="62" presetID="10" presetClass="entr" presetSubtype="0"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2000"/>
                                        <p:tgtEl>
                                          <p:spTgt spid="12"/>
                                        </p:tgtEl>
                                      </p:cBhvr>
                                    </p:animEffect>
                                  </p:childTnLst>
                                </p:cTn>
                              </p:par>
                              <p:par>
                                <p:cTn id="65" presetID="10"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2000"/>
                                        <p:tgtEl>
                                          <p:spTgt spid="13"/>
                                        </p:tgtEl>
                                      </p:cBhvr>
                                    </p:animEffect>
                                  </p:childTnLst>
                                </p:cTn>
                              </p:par>
                              <p:par>
                                <p:cTn id="68" presetID="10" presetClass="entr" presetSubtype="0" fill="hold" nodeType="with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2000"/>
                                        <p:tgtEl>
                                          <p:spTgt spid="20"/>
                                        </p:tgtEl>
                                      </p:cBhvr>
                                    </p:animEffect>
                                  </p:childTnLst>
                                </p:cTn>
                              </p:par>
                              <p:par>
                                <p:cTn id="71" presetID="10" presetClass="entr" presetSubtype="0"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par>
                                <p:cTn id="74" presetID="10" presetClass="entr" presetSubtype="0" fill="hold" nodeType="with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fade">
                                      <p:cBhvr>
                                        <p:cTn id="76" dur="2000"/>
                                        <p:tgtEl>
                                          <p:spTgt spid="11"/>
                                        </p:tgtEl>
                                      </p:cBhvr>
                                    </p:animEffect>
                                  </p:childTnLst>
                                </p:cTn>
                              </p:par>
                              <p:par>
                                <p:cTn id="77" presetID="10"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2000"/>
                                        <p:tgtEl>
                                          <p:spTgt spid="37"/>
                                        </p:tgtEl>
                                      </p:cBhvr>
                                    </p:animEffect>
                                  </p:childTnLst>
                                </p:cTn>
                              </p:par>
                              <p:par>
                                <p:cTn id="80" presetID="10" presetClass="entr" presetSubtype="0" fill="hold" nodeType="with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2000"/>
                                        <p:tgtEl>
                                          <p:spTgt spid="14"/>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2000"/>
                                        <p:tgtEl>
                                          <p:spTgt spid="3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2000"/>
                                        <p:tgtEl>
                                          <p:spTgt spid="3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2000"/>
                                        <p:tgtEl>
                                          <p:spTgt spid="32"/>
                                        </p:tgtEl>
                                      </p:cBhvr>
                                    </p:animEffect>
                                  </p:childTnLst>
                                </p:cTn>
                              </p:par>
                              <p:par>
                                <p:cTn id="92" presetID="10" presetClass="entr" presetSubtype="0" fill="hold" nodeType="with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2000"/>
                                        <p:tgtEl>
                                          <p:spTgt spid="36"/>
                                        </p:tgtEl>
                                      </p:cBhvr>
                                    </p:animEffect>
                                  </p:childTnLst>
                                </p:cTn>
                              </p:par>
                              <p:par>
                                <p:cTn id="95" presetID="10" presetClass="entr" presetSubtype="0" fill="hold" nodeType="with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fade">
                                      <p:cBhvr>
                                        <p:cTn id="97" dur="2000"/>
                                        <p:tgtEl>
                                          <p:spTgt spid="15"/>
                                        </p:tgtEl>
                                      </p:cBhvr>
                                    </p:animEffect>
                                  </p:childTnLst>
                                </p:cTn>
                              </p:par>
                              <p:par>
                                <p:cTn id="98" presetID="10" presetClass="entr" presetSubtype="0" fill="hold" nodeType="with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fade">
                                      <p:cBhvr>
                                        <p:cTn id="100" dur="2000"/>
                                        <p:tgtEl>
                                          <p:spTgt spid="17"/>
                                        </p:tgtEl>
                                      </p:cBhvr>
                                    </p:animEffect>
                                  </p:childTnLst>
                                </p:cTn>
                              </p:par>
                              <p:par>
                                <p:cTn id="101" presetID="10" presetClass="entr" presetSubtype="0" fill="hold" nodeType="with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fade">
                                      <p:cBhvr>
                                        <p:cTn id="103" dur="2000"/>
                                        <p:tgtEl>
                                          <p:spTgt spid="18"/>
                                        </p:tgtEl>
                                      </p:cBhvr>
                                    </p:animEffect>
                                  </p:childTnLst>
                                </p:cTn>
                              </p:par>
                              <p:par>
                                <p:cTn id="104" presetID="10" presetClass="entr" presetSubtype="0" fill="hold" nodeType="with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fade">
                                      <p:cBhvr>
                                        <p:cTn id="106" dur="2000"/>
                                        <p:tgtEl>
                                          <p:spTgt spid="19"/>
                                        </p:tgtEl>
                                      </p:cBhvr>
                                    </p:animEffect>
                                  </p:childTnLst>
                                </p:cTn>
                              </p:par>
                              <p:par>
                                <p:cTn id="107" presetID="10" presetClass="entr" presetSubtype="0" fill="hold" nodeType="withEffect">
                                  <p:stCondLst>
                                    <p:cond delay="0"/>
                                  </p:stCondLst>
                                  <p:childTnLst>
                                    <p:set>
                                      <p:cBhvr>
                                        <p:cTn id="108" dur="1" fill="hold">
                                          <p:stCondLst>
                                            <p:cond delay="0"/>
                                          </p:stCondLst>
                                        </p:cTn>
                                        <p:tgtEl>
                                          <p:spTgt spid="5"/>
                                        </p:tgtEl>
                                        <p:attrNameLst>
                                          <p:attrName>style.visibility</p:attrName>
                                        </p:attrNameLst>
                                      </p:cBhvr>
                                      <p:to>
                                        <p:strVal val="visible"/>
                                      </p:to>
                                    </p:set>
                                    <p:animEffect transition="in" filter="fade">
                                      <p:cBhvr>
                                        <p:cTn id="109" dur="2000"/>
                                        <p:tgtEl>
                                          <p:spTgt spid="5"/>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6"/>
                                        </p:tgtEl>
                                        <p:attrNameLst>
                                          <p:attrName>style.visibility</p:attrName>
                                        </p:attrNameLst>
                                      </p:cBhvr>
                                      <p:to>
                                        <p:strVal val="visible"/>
                                      </p:to>
                                    </p:set>
                                    <p:animEffect transition="in" filter="fade">
                                      <p:cBhvr>
                                        <p:cTn id="112" dur="2000"/>
                                        <p:tgtEl>
                                          <p:spTgt spid="6"/>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7"/>
                                        </p:tgtEl>
                                        <p:attrNameLst>
                                          <p:attrName>style.visibility</p:attrName>
                                        </p:attrNameLst>
                                      </p:cBhvr>
                                      <p:to>
                                        <p:strVal val="visible"/>
                                      </p:to>
                                    </p:set>
                                    <p:animEffect transition="in" filter="fade">
                                      <p:cBhvr>
                                        <p:cTn id="1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31" grpId="0" animBg="1"/>
      <p:bldP spid="32" grpId="0" animBg="1"/>
      <p:bldP spid="33" grpId="0" animBg="1"/>
      <p:bldP spid="34" grpId="0" animBg="1"/>
      <p:bldP spid="38" grpId="0" animBg="1"/>
      <p:bldP spid="39"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27650"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1DA0E522-3C92-E047-A0D0-9BEF3AF22980}" type="slidenum">
              <a:rPr lang="en-US" sz="1400" b="0"/>
              <a:pPr/>
              <a:t>7</a:t>
            </a:fld>
            <a:endParaRPr lang="en-US" sz="1400" b="0"/>
          </a:p>
        </p:txBody>
      </p:sp>
      <p:sp>
        <p:nvSpPr>
          <p:cNvPr id="27651" name="Rectangle 2"/>
          <p:cNvSpPr>
            <a:spLocks noGrp="1" noChangeArrowheads="1"/>
          </p:cNvSpPr>
          <p:nvPr>
            <p:ph type="title"/>
          </p:nvPr>
        </p:nvSpPr>
        <p:spPr/>
        <p:txBody>
          <a:bodyPr/>
          <a:lstStyle/>
          <a:p>
            <a:r>
              <a:rPr lang="en-US">
                <a:latin typeface="Arial Narrow" charset="0"/>
              </a:rPr>
              <a:t>Requirements for electronic chip design</a:t>
            </a:r>
          </a:p>
        </p:txBody>
      </p:sp>
      <p:sp>
        <p:nvSpPr>
          <p:cNvPr id="1629187" name="Rectangle 3"/>
          <p:cNvSpPr>
            <a:spLocks noGrp="1" noChangeArrowheads="1"/>
          </p:cNvSpPr>
          <p:nvPr>
            <p:ph type="body" idx="1"/>
          </p:nvPr>
        </p:nvSpPr>
        <p:spPr>
          <a:xfrm>
            <a:off x="1022350" y="4518025"/>
            <a:ext cx="7315200" cy="1663700"/>
          </a:xfrm>
        </p:spPr>
        <p:txBody>
          <a:bodyPr/>
          <a:lstStyle/>
          <a:p>
            <a:pPr marL="342900" indent="-342900">
              <a:lnSpc>
                <a:spcPct val="90000"/>
              </a:lnSpc>
            </a:pPr>
            <a:r>
              <a:rPr lang="en-US" sz="2400">
                <a:latin typeface="Arial Narrow" charset="0"/>
              </a:rPr>
              <a:t>From processors to multi-processors</a:t>
            </a:r>
          </a:p>
          <a:p>
            <a:pPr marL="742950" lvl="1" indent="-285750">
              <a:lnSpc>
                <a:spcPct val="90000"/>
              </a:lnSpc>
            </a:pPr>
            <a:r>
              <a:rPr lang="en-US" sz="2000">
                <a:latin typeface="Arial Narrow" charset="0"/>
                <a:ea typeface="ＭＳ Ｐゴシック" charset="0"/>
              </a:rPr>
              <a:t>Clock speed limitaions</a:t>
            </a:r>
          </a:p>
          <a:p>
            <a:pPr marL="742950" lvl="1" indent="-285750">
              <a:lnSpc>
                <a:spcPct val="90000"/>
              </a:lnSpc>
            </a:pPr>
            <a:r>
              <a:rPr lang="en-US" sz="2000">
                <a:latin typeface="Arial Narrow" charset="0"/>
                <a:ea typeface="ＭＳ Ｐゴシック" charset="0"/>
              </a:rPr>
              <a:t>Performance gain from parallelism</a:t>
            </a:r>
          </a:p>
          <a:p>
            <a:pPr marL="1085850" lvl="2"/>
            <a:endParaRPr lang="en-US" sz="1800">
              <a:latin typeface="Arial Narrow" charset="0"/>
              <a:ea typeface="ＭＳ Ｐゴシック" charset="0"/>
            </a:endParaRPr>
          </a:p>
          <a:p>
            <a:pPr marL="1085850" lvl="2"/>
            <a:endParaRPr lang="en-US" sz="1800">
              <a:latin typeface="Arial Narrow" charset="0"/>
              <a:ea typeface="ＭＳ Ｐゴシック" charset="0"/>
            </a:endParaRPr>
          </a:p>
        </p:txBody>
      </p:sp>
      <p:sp>
        <p:nvSpPr>
          <p:cNvPr id="27653" name="Rectangle 4"/>
          <p:cNvSpPr>
            <a:spLocks noChangeArrowheads="1"/>
          </p:cNvSpPr>
          <p:nvPr/>
        </p:nvSpPr>
        <p:spPr bwMode="auto">
          <a:xfrm>
            <a:off x="5249863" y="246062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spAutoFit/>
          </a:bodyPr>
          <a:lstStyle/>
          <a:p>
            <a:endParaRPr lang="en-US" sz="2000">
              <a:latin typeface="Arial" charset="0"/>
            </a:endParaRPr>
          </a:p>
        </p:txBody>
      </p:sp>
      <p:grpSp>
        <p:nvGrpSpPr>
          <p:cNvPr id="2" name="Group 5"/>
          <p:cNvGrpSpPr>
            <a:grpSpLocks/>
          </p:cNvGrpSpPr>
          <p:nvPr/>
        </p:nvGrpSpPr>
        <p:grpSpPr bwMode="auto">
          <a:xfrm>
            <a:off x="2279650" y="1298575"/>
            <a:ext cx="1787525" cy="2617788"/>
            <a:chOff x="2063" y="785"/>
            <a:chExt cx="1126" cy="1649"/>
          </a:xfrm>
        </p:grpSpPr>
        <p:grpSp>
          <p:nvGrpSpPr>
            <p:cNvPr id="27683" name="Group 6"/>
            <p:cNvGrpSpPr>
              <a:grpSpLocks/>
            </p:cNvGrpSpPr>
            <p:nvPr/>
          </p:nvGrpSpPr>
          <p:grpSpPr bwMode="auto">
            <a:xfrm>
              <a:off x="2063" y="1301"/>
              <a:ext cx="1126" cy="491"/>
              <a:chOff x="2604" y="943"/>
              <a:chExt cx="1126" cy="491"/>
            </a:xfrm>
          </p:grpSpPr>
          <p:sp>
            <p:nvSpPr>
              <p:cNvPr id="27692" name="Oval 7"/>
              <p:cNvSpPr>
                <a:spLocks noChangeArrowheads="1"/>
              </p:cNvSpPr>
              <p:nvPr/>
            </p:nvSpPr>
            <p:spPr bwMode="auto">
              <a:xfrm>
                <a:off x="2656" y="943"/>
                <a:ext cx="1035" cy="491"/>
              </a:xfrm>
              <a:prstGeom prst="ellipse">
                <a:avLst/>
              </a:prstGeom>
              <a:noFill/>
              <a:ln w="38100">
                <a:solidFill>
                  <a:srgbClr val="FF060F"/>
                </a:solidFill>
                <a:round/>
                <a:headEnd/>
                <a:tailEnd/>
              </a:ln>
              <a:extLst>
                <a:ext uri="{909E8E84-426E-40dd-AFC4-6F175D3DCCD1}">
                  <a14:hiddenFill xmlns:a14="http://schemas.microsoft.com/office/drawing/2010/main" xmlns="">
                    <a:solidFill>
                      <a:srgbClr val="FFFFFF"/>
                    </a:solidFill>
                  </a14:hiddenFill>
                </a:ext>
              </a:extLst>
            </p:spPr>
            <p:txBody>
              <a:bodyPr wrap="none" anchor="ctr">
                <a:spAutoFit/>
              </a:bodyPr>
              <a:lstStyle/>
              <a:p>
                <a:endParaRPr lang="en-US"/>
              </a:p>
            </p:txBody>
          </p:sp>
          <p:sp>
            <p:nvSpPr>
              <p:cNvPr id="27693" name="Text Box 8"/>
              <p:cNvSpPr txBox="1">
                <a:spLocks noChangeArrowheads="1"/>
              </p:cNvSpPr>
              <p:nvPr/>
            </p:nvSpPr>
            <p:spPr bwMode="auto">
              <a:xfrm>
                <a:off x="2604" y="1097"/>
                <a:ext cx="112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nchor="ct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a:latin typeface="Arial" charset="0"/>
                  </a:rPr>
                  <a:t>Ultra low power</a:t>
                </a:r>
                <a:endParaRPr lang="en-US" sz="2000">
                  <a:latin typeface="Arial" charset="0"/>
                </a:endParaRPr>
              </a:p>
            </p:txBody>
          </p:sp>
        </p:grpSp>
        <p:grpSp>
          <p:nvGrpSpPr>
            <p:cNvPr id="27684" name="Group 9"/>
            <p:cNvGrpSpPr>
              <a:grpSpLocks/>
            </p:cNvGrpSpPr>
            <p:nvPr/>
          </p:nvGrpSpPr>
          <p:grpSpPr bwMode="auto">
            <a:xfrm>
              <a:off x="2245" y="2119"/>
              <a:ext cx="836" cy="315"/>
              <a:chOff x="2453" y="2135"/>
              <a:chExt cx="836" cy="315"/>
            </a:xfrm>
          </p:grpSpPr>
          <p:sp>
            <p:nvSpPr>
              <p:cNvPr id="27690" name="AutoShape 10"/>
              <p:cNvSpPr>
                <a:spLocks noChangeArrowheads="1"/>
              </p:cNvSpPr>
              <p:nvPr/>
            </p:nvSpPr>
            <p:spPr bwMode="auto">
              <a:xfrm>
                <a:off x="2457" y="2135"/>
                <a:ext cx="832" cy="315"/>
              </a:xfrm>
              <a:prstGeom prst="roundRect">
                <a:avLst>
                  <a:gd name="adj" fmla="val 16667"/>
                </a:avLst>
              </a:prstGeom>
              <a:solidFill>
                <a:srgbClr val="252571">
                  <a:alpha val="50195"/>
                </a:srgbClr>
              </a:solidFill>
              <a:ln w="38100">
                <a:solidFill>
                  <a:srgbClr val="3366CC"/>
                </a:solidFill>
                <a:round/>
                <a:headEnd/>
                <a:tailEnd/>
              </a:ln>
            </p:spPr>
            <p:txBody>
              <a:bodyPr anchor="ctr">
                <a:spAutoFit/>
              </a:bodyPr>
              <a:lstStyle/>
              <a:p>
                <a:endParaRPr lang="en-US"/>
              </a:p>
            </p:txBody>
          </p:sp>
          <p:sp>
            <p:nvSpPr>
              <p:cNvPr id="27691" name="Text Box 11"/>
              <p:cNvSpPr txBox="1">
                <a:spLocks noChangeArrowheads="1"/>
              </p:cNvSpPr>
              <p:nvPr/>
            </p:nvSpPr>
            <p:spPr bwMode="auto">
              <a:xfrm>
                <a:off x="2453" y="2193"/>
                <a:ext cx="81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nchor="ct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a:solidFill>
                      <a:schemeClr val="bg1"/>
                    </a:solidFill>
                    <a:latin typeface="Arial" charset="0"/>
                  </a:rPr>
                  <a:t>Low voltage</a:t>
                </a:r>
                <a:endParaRPr lang="en-US" sz="2000">
                  <a:latin typeface="Arial" charset="0"/>
                </a:endParaRPr>
              </a:p>
            </p:txBody>
          </p:sp>
        </p:grpSp>
        <p:grpSp>
          <p:nvGrpSpPr>
            <p:cNvPr id="27685" name="Group 12"/>
            <p:cNvGrpSpPr>
              <a:grpSpLocks/>
            </p:cNvGrpSpPr>
            <p:nvPr/>
          </p:nvGrpSpPr>
          <p:grpSpPr bwMode="auto">
            <a:xfrm>
              <a:off x="2229" y="785"/>
              <a:ext cx="836" cy="315"/>
              <a:chOff x="2453" y="2135"/>
              <a:chExt cx="836" cy="315"/>
            </a:xfrm>
          </p:grpSpPr>
          <p:sp>
            <p:nvSpPr>
              <p:cNvPr id="27688" name="AutoShape 13"/>
              <p:cNvSpPr>
                <a:spLocks noChangeArrowheads="1"/>
              </p:cNvSpPr>
              <p:nvPr/>
            </p:nvSpPr>
            <p:spPr bwMode="auto">
              <a:xfrm>
                <a:off x="2457" y="2135"/>
                <a:ext cx="832" cy="315"/>
              </a:xfrm>
              <a:prstGeom prst="roundRect">
                <a:avLst>
                  <a:gd name="adj" fmla="val 16667"/>
                </a:avLst>
              </a:prstGeom>
              <a:solidFill>
                <a:srgbClr val="252571">
                  <a:alpha val="50195"/>
                </a:srgbClr>
              </a:solidFill>
              <a:ln w="38100">
                <a:solidFill>
                  <a:srgbClr val="3366CC"/>
                </a:solidFill>
                <a:round/>
                <a:headEnd/>
                <a:tailEnd/>
              </a:ln>
            </p:spPr>
            <p:txBody>
              <a:bodyPr anchor="ctr">
                <a:spAutoFit/>
              </a:bodyPr>
              <a:lstStyle/>
              <a:p>
                <a:endParaRPr lang="en-US"/>
              </a:p>
            </p:txBody>
          </p:sp>
          <p:sp>
            <p:nvSpPr>
              <p:cNvPr id="27689" name="Text Box 14"/>
              <p:cNvSpPr txBox="1">
                <a:spLocks noChangeArrowheads="1"/>
              </p:cNvSpPr>
              <p:nvPr/>
            </p:nvSpPr>
            <p:spPr bwMode="auto">
              <a:xfrm>
                <a:off x="2453" y="2193"/>
                <a:ext cx="81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nchor="ct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a:solidFill>
                      <a:schemeClr val="bg1"/>
                    </a:solidFill>
                    <a:latin typeface="Arial" charset="0"/>
                  </a:rPr>
                  <a:t>Mobility</a:t>
                </a:r>
                <a:endParaRPr lang="en-US" sz="2000">
                  <a:latin typeface="Arial" charset="0"/>
                </a:endParaRPr>
              </a:p>
            </p:txBody>
          </p:sp>
        </p:grpSp>
        <p:sp>
          <p:nvSpPr>
            <p:cNvPr id="27686" name="AutoShape 15"/>
            <p:cNvSpPr>
              <a:spLocks noChangeArrowheads="1"/>
            </p:cNvSpPr>
            <p:nvPr/>
          </p:nvSpPr>
          <p:spPr bwMode="auto">
            <a:xfrm>
              <a:off x="2562" y="1788"/>
              <a:ext cx="140" cy="302"/>
            </a:xfrm>
            <a:prstGeom prst="downArrow">
              <a:avLst>
                <a:gd name="adj1" fmla="val 50000"/>
                <a:gd name="adj2" fmla="val 53929"/>
              </a:avLst>
            </a:prstGeom>
            <a:solidFill>
              <a:srgbClr val="C10209">
                <a:alpha val="50195"/>
              </a:srgbClr>
            </a:solidFill>
            <a:ln w="38100">
              <a:solidFill>
                <a:srgbClr val="C10209"/>
              </a:solidFill>
              <a:miter lim="800000"/>
              <a:headEnd/>
              <a:tailEnd/>
            </a:ln>
          </p:spPr>
          <p:txBody>
            <a:bodyPr wrap="none" anchor="ctr">
              <a:spAutoFit/>
            </a:bodyPr>
            <a:lstStyle/>
            <a:p>
              <a:endParaRPr lang="en-US" sz="2000">
                <a:solidFill>
                  <a:srgbClr val="CA2418"/>
                </a:solidFill>
                <a:latin typeface="Arial" charset="0"/>
              </a:endParaRPr>
            </a:p>
          </p:txBody>
        </p:sp>
        <p:sp>
          <p:nvSpPr>
            <p:cNvPr id="27687" name="AutoShape 16"/>
            <p:cNvSpPr>
              <a:spLocks noChangeArrowheads="1"/>
            </p:cNvSpPr>
            <p:nvPr/>
          </p:nvSpPr>
          <p:spPr bwMode="auto">
            <a:xfrm>
              <a:off x="2581" y="1120"/>
              <a:ext cx="102" cy="165"/>
            </a:xfrm>
            <a:prstGeom prst="downArrow">
              <a:avLst>
                <a:gd name="adj1" fmla="val 50000"/>
                <a:gd name="adj2" fmla="val 40441"/>
              </a:avLst>
            </a:prstGeom>
            <a:solidFill>
              <a:srgbClr val="C10209">
                <a:alpha val="50195"/>
              </a:srgbClr>
            </a:solidFill>
            <a:ln w="38100">
              <a:solidFill>
                <a:srgbClr val="C10209"/>
              </a:solidFill>
              <a:miter lim="800000"/>
              <a:headEnd/>
              <a:tailEnd/>
            </a:ln>
          </p:spPr>
          <p:txBody>
            <a:bodyPr wrap="none" anchor="ctr">
              <a:spAutoFit/>
            </a:bodyPr>
            <a:lstStyle/>
            <a:p>
              <a:endParaRPr lang="en-US"/>
            </a:p>
          </p:txBody>
        </p:sp>
      </p:grpSp>
      <p:grpSp>
        <p:nvGrpSpPr>
          <p:cNvPr id="6" name="Group 17"/>
          <p:cNvGrpSpPr>
            <a:grpSpLocks/>
          </p:cNvGrpSpPr>
          <p:nvPr/>
        </p:nvGrpSpPr>
        <p:grpSpPr bwMode="auto">
          <a:xfrm>
            <a:off x="5881688" y="1300163"/>
            <a:ext cx="2266950" cy="2600325"/>
            <a:chOff x="4332" y="786"/>
            <a:chExt cx="1428" cy="1638"/>
          </a:xfrm>
        </p:grpSpPr>
        <p:grpSp>
          <p:nvGrpSpPr>
            <p:cNvPr id="27671" name="Group 18"/>
            <p:cNvGrpSpPr>
              <a:grpSpLocks/>
            </p:cNvGrpSpPr>
            <p:nvPr/>
          </p:nvGrpSpPr>
          <p:grpSpPr bwMode="auto">
            <a:xfrm>
              <a:off x="4332" y="1302"/>
              <a:ext cx="1428" cy="491"/>
              <a:chOff x="4353" y="917"/>
              <a:chExt cx="1428" cy="491"/>
            </a:xfrm>
          </p:grpSpPr>
          <p:sp>
            <p:nvSpPr>
              <p:cNvPr id="27681" name="Oval 19"/>
              <p:cNvSpPr>
                <a:spLocks noChangeArrowheads="1"/>
              </p:cNvSpPr>
              <p:nvPr/>
            </p:nvSpPr>
            <p:spPr bwMode="auto">
              <a:xfrm>
                <a:off x="4540" y="917"/>
                <a:ext cx="1035" cy="491"/>
              </a:xfrm>
              <a:prstGeom prst="ellipse">
                <a:avLst/>
              </a:prstGeom>
              <a:noFill/>
              <a:ln w="38100">
                <a:solidFill>
                  <a:srgbClr val="FF060F"/>
                </a:solidFill>
                <a:round/>
                <a:headEnd/>
                <a:tailEnd/>
              </a:ln>
              <a:extLst>
                <a:ext uri="{909E8E84-426E-40dd-AFC4-6F175D3DCCD1}">
                  <a14:hiddenFill xmlns:a14="http://schemas.microsoft.com/office/drawing/2010/main" xmlns="">
                    <a:solidFill>
                      <a:srgbClr val="FFFFFF"/>
                    </a:solidFill>
                  </a14:hiddenFill>
                </a:ext>
              </a:extLst>
            </p:spPr>
            <p:txBody>
              <a:bodyPr wrap="none" anchor="ctr">
                <a:spAutoFit/>
              </a:bodyPr>
              <a:lstStyle/>
              <a:p>
                <a:endParaRPr lang="en-US"/>
              </a:p>
            </p:txBody>
          </p:sp>
          <p:sp>
            <p:nvSpPr>
              <p:cNvPr id="27682" name="Text Box 20"/>
              <p:cNvSpPr txBox="1">
                <a:spLocks noChangeArrowheads="1"/>
              </p:cNvSpPr>
              <p:nvPr/>
            </p:nvSpPr>
            <p:spPr bwMode="auto">
              <a:xfrm>
                <a:off x="4353" y="1077"/>
                <a:ext cx="1428"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nchor="ct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pPr>
                  <a:spcBef>
                    <a:spcPct val="50000"/>
                  </a:spcBef>
                </a:pPr>
                <a:r>
                  <a:rPr lang="en-US" sz="1400">
                    <a:latin typeface="Arial" charset="0"/>
                  </a:rPr>
                  <a:t>High performance</a:t>
                </a:r>
                <a:endParaRPr lang="en-US" sz="2000">
                  <a:latin typeface="Arial" charset="0"/>
                </a:endParaRPr>
              </a:p>
            </p:txBody>
          </p:sp>
        </p:grpSp>
        <p:grpSp>
          <p:nvGrpSpPr>
            <p:cNvPr id="27672" name="Group 21"/>
            <p:cNvGrpSpPr>
              <a:grpSpLocks/>
            </p:cNvGrpSpPr>
            <p:nvPr/>
          </p:nvGrpSpPr>
          <p:grpSpPr bwMode="auto">
            <a:xfrm>
              <a:off x="4560" y="786"/>
              <a:ext cx="852" cy="1638"/>
              <a:chOff x="4560" y="786"/>
              <a:chExt cx="852" cy="1638"/>
            </a:xfrm>
          </p:grpSpPr>
          <p:grpSp>
            <p:nvGrpSpPr>
              <p:cNvPr id="27673" name="Group 22"/>
              <p:cNvGrpSpPr>
                <a:grpSpLocks/>
              </p:cNvGrpSpPr>
              <p:nvPr/>
            </p:nvGrpSpPr>
            <p:grpSpPr bwMode="auto">
              <a:xfrm>
                <a:off x="4560" y="2109"/>
                <a:ext cx="836" cy="315"/>
                <a:chOff x="2453" y="2135"/>
                <a:chExt cx="836" cy="315"/>
              </a:xfrm>
            </p:grpSpPr>
            <p:sp>
              <p:nvSpPr>
                <p:cNvPr id="27679" name="AutoShape 23"/>
                <p:cNvSpPr>
                  <a:spLocks noChangeArrowheads="1"/>
                </p:cNvSpPr>
                <p:nvPr/>
              </p:nvSpPr>
              <p:spPr bwMode="auto">
                <a:xfrm>
                  <a:off x="2457" y="2135"/>
                  <a:ext cx="832" cy="315"/>
                </a:xfrm>
                <a:prstGeom prst="roundRect">
                  <a:avLst>
                    <a:gd name="adj" fmla="val 16667"/>
                  </a:avLst>
                </a:prstGeom>
                <a:solidFill>
                  <a:srgbClr val="252571">
                    <a:alpha val="50195"/>
                  </a:srgbClr>
                </a:solidFill>
                <a:ln w="38100">
                  <a:solidFill>
                    <a:srgbClr val="3366CC"/>
                  </a:solidFill>
                  <a:round/>
                  <a:headEnd/>
                  <a:tailEnd/>
                </a:ln>
              </p:spPr>
              <p:txBody>
                <a:bodyPr anchor="ctr">
                  <a:spAutoFit/>
                </a:bodyPr>
                <a:lstStyle/>
                <a:p>
                  <a:endParaRPr lang="en-US"/>
                </a:p>
              </p:txBody>
            </p:sp>
            <p:sp>
              <p:nvSpPr>
                <p:cNvPr id="27680" name="Text Box 24"/>
                <p:cNvSpPr txBox="1">
                  <a:spLocks noChangeArrowheads="1"/>
                </p:cNvSpPr>
                <p:nvPr/>
              </p:nvSpPr>
              <p:spPr bwMode="auto">
                <a:xfrm>
                  <a:off x="2453" y="2193"/>
                  <a:ext cx="81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nchor="ct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a:solidFill>
                        <a:schemeClr val="bg1"/>
                      </a:solidFill>
                      <a:latin typeface="Arial" charset="0"/>
                    </a:rPr>
                    <a:t>Parallelism</a:t>
                  </a:r>
                  <a:endParaRPr lang="en-US" sz="2000">
                    <a:latin typeface="Arial" charset="0"/>
                  </a:endParaRPr>
                </a:p>
              </p:txBody>
            </p:sp>
          </p:grpSp>
          <p:grpSp>
            <p:nvGrpSpPr>
              <p:cNvPr id="27674" name="Group 25"/>
              <p:cNvGrpSpPr>
                <a:grpSpLocks/>
              </p:cNvGrpSpPr>
              <p:nvPr/>
            </p:nvGrpSpPr>
            <p:grpSpPr bwMode="auto">
              <a:xfrm>
                <a:off x="4576" y="786"/>
                <a:ext cx="836" cy="315"/>
                <a:chOff x="2453" y="2135"/>
                <a:chExt cx="836" cy="315"/>
              </a:xfrm>
            </p:grpSpPr>
            <p:sp>
              <p:nvSpPr>
                <p:cNvPr id="27677" name="AutoShape 26"/>
                <p:cNvSpPr>
                  <a:spLocks noChangeArrowheads="1"/>
                </p:cNvSpPr>
                <p:nvPr/>
              </p:nvSpPr>
              <p:spPr bwMode="auto">
                <a:xfrm>
                  <a:off x="2457" y="2135"/>
                  <a:ext cx="832" cy="315"/>
                </a:xfrm>
                <a:prstGeom prst="roundRect">
                  <a:avLst>
                    <a:gd name="adj" fmla="val 16667"/>
                  </a:avLst>
                </a:prstGeom>
                <a:solidFill>
                  <a:srgbClr val="252571">
                    <a:alpha val="50195"/>
                  </a:srgbClr>
                </a:solidFill>
                <a:ln w="38100">
                  <a:solidFill>
                    <a:srgbClr val="3366CC"/>
                  </a:solidFill>
                  <a:round/>
                  <a:headEnd/>
                  <a:tailEnd/>
                </a:ln>
              </p:spPr>
              <p:txBody>
                <a:bodyPr anchor="ctr">
                  <a:spAutoFit/>
                </a:bodyPr>
                <a:lstStyle/>
                <a:p>
                  <a:endParaRPr lang="en-US"/>
                </a:p>
              </p:txBody>
            </p:sp>
            <p:sp>
              <p:nvSpPr>
                <p:cNvPr id="27678" name="Text Box 27"/>
                <p:cNvSpPr txBox="1">
                  <a:spLocks noChangeArrowheads="1"/>
                </p:cNvSpPr>
                <p:nvPr/>
              </p:nvSpPr>
              <p:spPr bwMode="auto">
                <a:xfrm>
                  <a:off x="2453" y="2193"/>
                  <a:ext cx="81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nchor="ct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a:solidFill>
                        <a:schemeClr val="bg1"/>
                      </a:solidFill>
                      <a:latin typeface="Arial" charset="0"/>
                    </a:rPr>
                    <a:t>Complex Sw</a:t>
                  </a:r>
                  <a:endParaRPr lang="en-US" sz="2000">
                    <a:latin typeface="Arial" charset="0"/>
                  </a:endParaRPr>
                </a:p>
              </p:txBody>
            </p:sp>
          </p:grpSp>
          <p:sp>
            <p:nvSpPr>
              <p:cNvPr id="27675" name="AutoShape 28"/>
              <p:cNvSpPr>
                <a:spLocks noChangeArrowheads="1"/>
              </p:cNvSpPr>
              <p:nvPr/>
            </p:nvSpPr>
            <p:spPr bwMode="auto">
              <a:xfrm>
                <a:off x="4957" y="1789"/>
                <a:ext cx="140" cy="302"/>
              </a:xfrm>
              <a:prstGeom prst="downArrow">
                <a:avLst>
                  <a:gd name="adj1" fmla="val 50000"/>
                  <a:gd name="adj2" fmla="val 53929"/>
                </a:avLst>
              </a:prstGeom>
              <a:solidFill>
                <a:srgbClr val="C10209">
                  <a:alpha val="50195"/>
                </a:srgbClr>
              </a:solidFill>
              <a:ln w="38100">
                <a:solidFill>
                  <a:srgbClr val="C10209"/>
                </a:solidFill>
                <a:miter lim="800000"/>
                <a:headEnd/>
                <a:tailEnd/>
              </a:ln>
            </p:spPr>
            <p:txBody>
              <a:bodyPr wrap="none" anchor="ctr">
                <a:spAutoFit/>
              </a:bodyPr>
              <a:lstStyle/>
              <a:p>
                <a:endParaRPr lang="en-US" sz="2000">
                  <a:solidFill>
                    <a:srgbClr val="CA2418"/>
                  </a:solidFill>
                  <a:latin typeface="Arial" charset="0"/>
                </a:endParaRPr>
              </a:p>
            </p:txBody>
          </p:sp>
          <p:sp>
            <p:nvSpPr>
              <p:cNvPr id="27676" name="AutoShape 29"/>
              <p:cNvSpPr>
                <a:spLocks noChangeArrowheads="1"/>
              </p:cNvSpPr>
              <p:nvPr/>
            </p:nvSpPr>
            <p:spPr bwMode="auto">
              <a:xfrm>
                <a:off x="4992" y="1125"/>
                <a:ext cx="102" cy="165"/>
              </a:xfrm>
              <a:prstGeom prst="downArrow">
                <a:avLst>
                  <a:gd name="adj1" fmla="val 50000"/>
                  <a:gd name="adj2" fmla="val 40441"/>
                </a:avLst>
              </a:prstGeom>
              <a:solidFill>
                <a:srgbClr val="C10209">
                  <a:alpha val="50195"/>
                </a:srgbClr>
              </a:solidFill>
              <a:ln w="38100">
                <a:solidFill>
                  <a:srgbClr val="C10209"/>
                </a:solidFill>
                <a:miter lim="800000"/>
                <a:headEnd/>
                <a:tailEnd/>
              </a:ln>
            </p:spPr>
            <p:txBody>
              <a:bodyPr wrap="none" anchor="ctr">
                <a:spAutoFit/>
              </a:bodyPr>
              <a:lstStyle/>
              <a:p>
                <a:endParaRPr lang="en-US"/>
              </a:p>
            </p:txBody>
          </p:sp>
        </p:grpSp>
      </p:grpSp>
      <p:grpSp>
        <p:nvGrpSpPr>
          <p:cNvPr id="11" name="Group 30"/>
          <p:cNvGrpSpPr>
            <a:grpSpLocks/>
          </p:cNvGrpSpPr>
          <p:nvPr/>
        </p:nvGrpSpPr>
        <p:grpSpPr bwMode="auto">
          <a:xfrm>
            <a:off x="4319588" y="1316038"/>
            <a:ext cx="1643062" cy="2582862"/>
            <a:chOff x="3348" y="796"/>
            <a:chExt cx="1035" cy="1627"/>
          </a:xfrm>
        </p:grpSpPr>
        <p:grpSp>
          <p:nvGrpSpPr>
            <p:cNvPr id="27660" name="Group 31"/>
            <p:cNvGrpSpPr>
              <a:grpSpLocks/>
            </p:cNvGrpSpPr>
            <p:nvPr/>
          </p:nvGrpSpPr>
          <p:grpSpPr bwMode="auto">
            <a:xfrm>
              <a:off x="3348" y="1302"/>
              <a:ext cx="1035" cy="491"/>
              <a:chOff x="3391" y="933"/>
              <a:chExt cx="1035" cy="491"/>
            </a:xfrm>
          </p:grpSpPr>
          <p:sp>
            <p:nvSpPr>
              <p:cNvPr id="27669" name="Oval 32"/>
              <p:cNvSpPr>
                <a:spLocks noChangeArrowheads="1"/>
              </p:cNvSpPr>
              <p:nvPr/>
            </p:nvSpPr>
            <p:spPr bwMode="auto">
              <a:xfrm>
                <a:off x="3391" y="933"/>
                <a:ext cx="1035" cy="491"/>
              </a:xfrm>
              <a:prstGeom prst="ellipse">
                <a:avLst/>
              </a:prstGeom>
              <a:noFill/>
              <a:ln w="38100">
                <a:solidFill>
                  <a:srgbClr val="FF060F"/>
                </a:solidFill>
                <a:round/>
                <a:headEnd/>
                <a:tailEnd/>
              </a:ln>
              <a:extLst>
                <a:ext uri="{909E8E84-426E-40dd-AFC4-6F175D3DCCD1}">
                  <a14:hiddenFill xmlns:a14="http://schemas.microsoft.com/office/drawing/2010/main" xmlns="">
                    <a:solidFill>
                      <a:srgbClr val="FFFFFF"/>
                    </a:solidFill>
                  </a14:hiddenFill>
                </a:ext>
              </a:extLst>
            </p:spPr>
            <p:txBody>
              <a:bodyPr wrap="none" anchor="ctr">
                <a:spAutoFit/>
              </a:bodyPr>
              <a:lstStyle/>
              <a:p>
                <a:endParaRPr lang="en-US"/>
              </a:p>
            </p:txBody>
          </p:sp>
          <p:sp>
            <p:nvSpPr>
              <p:cNvPr id="27670" name="Text Box 33"/>
              <p:cNvSpPr txBox="1">
                <a:spLocks noChangeArrowheads="1"/>
              </p:cNvSpPr>
              <p:nvPr/>
            </p:nvSpPr>
            <p:spPr bwMode="auto">
              <a:xfrm>
                <a:off x="3477" y="1091"/>
                <a:ext cx="888"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nchor="ct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a:latin typeface="Arial" charset="0"/>
                  </a:rPr>
                  <a:t>High reliability</a:t>
                </a:r>
                <a:endParaRPr lang="en-US" sz="2000">
                  <a:latin typeface="Arial" charset="0"/>
                </a:endParaRPr>
              </a:p>
            </p:txBody>
          </p:sp>
        </p:grpSp>
        <p:grpSp>
          <p:nvGrpSpPr>
            <p:cNvPr id="27661" name="Group 34"/>
            <p:cNvGrpSpPr>
              <a:grpSpLocks/>
            </p:cNvGrpSpPr>
            <p:nvPr/>
          </p:nvGrpSpPr>
          <p:grpSpPr bwMode="auto">
            <a:xfrm>
              <a:off x="3445" y="2108"/>
              <a:ext cx="836" cy="315"/>
              <a:chOff x="2453" y="2135"/>
              <a:chExt cx="836" cy="315"/>
            </a:xfrm>
          </p:grpSpPr>
          <p:sp>
            <p:nvSpPr>
              <p:cNvPr id="27667" name="AutoShape 35"/>
              <p:cNvSpPr>
                <a:spLocks noChangeArrowheads="1"/>
              </p:cNvSpPr>
              <p:nvPr/>
            </p:nvSpPr>
            <p:spPr bwMode="auto">
              <a:xfrm>
                <a:off x="2457" y="2135"/>
                <a:ext cx="832" cy="315"/>
              </a:xfrm>
              <a:prstGeom prst="roundRect">
                <a:avLst>
                  <a:gd name="adj" fmla="val 16667"/>
                </a:avLst>
              </a:prstGeom>
              <a:solidFill>
                <a:srgbClr val="252571">
                  <a:alpha val="50195"/>
                </a:srgbClr>
              </a:solidFill>
              <a:ln w="38100">
                <a:solidFill>
                  <a:srgbClr val="3366CC"/>
                </a:solidFill>
                <a:round/>
                <a:headEnd/>
                <a:tailEnd/>
              </a:ln>
            </p:spPr>
            <p:txBody>
              <a:bodyPr anchor="ctr">
                <a:spAutoFit/>
              </a:bodyPr>
              <a:lstStyle/>
              <a:p>
                <a:endParaRPr lang="en-US"/>
              </a:p>
            </p:txBody>
          </p:sp>
          <p:sp>
            <p:nvSpPr>
              <p:cNvPr id="27668" name="Text Box 36"/>
              <p:cNvSpPr txBox="1">
                <a:spLocks noChangeArrowheads="1"/>
              </p:cNvSpPr>
              <p:nvPr/>
            </p:nvSpPr>
            <p:spPr bwMode="auto">
              <a:xfrm>
                <a:off x="2453" y="2193"/>
                <a:ext cx="81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nchor="ct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a:solidFill>
                      <a:schemeClr val="bg1"/>
                    </a:solidFill>
                    <a:latin typeface="Arial" charset="0"/>
                  </a:rPr>
                  <a:t>Redundancy</a:t>
                </a:r>
                <a:endParaRPr lang="en-US" sz="2000">
                  <a:latin typeface="Arial" charset="0"/>
                </a:endParaRPr>
              </a:p>
            </p:txBody>
          </p:sp>
        </p:grpSp>
        <p:grpSp>
          <p:nvGrpSpPr>
            <p:cNvPr id="27662" name="Group 37"/>
            <p:cNvGrpSpPr>
              <a:grpSpLocks/>
            </p:cNvGrpSpPr>
            <p:nvPr/>
          </p:nvGrpSpPr>
          <p:grpSpPr bwMode="auto">
            <a:xfrm>
              <a:off x="3424" y="796"/>
              <a:ext cx="836" cy="315"/>
              <a:chOff x="2453" y="2135"/>
              <a:chExt cx="836" cy="315"/>
            </a:xfrm>
          </p:grpSpPr>
          <p:sp>
            <p:nvSpPr>
              <p:cNvPr id="27665" name="AutoShape 38"/>
              <p:cNvSpPr>
                <a:spLocks noChangeArrowheads="1"/>
              </p:cNvSpPr>
              <p:nvPr/>
            </p:nvSpPr>
            <p:spPr bwMode="auto">
              <a:xfrm>
                <a:off x="2457" y="2135"/>
                <a:ext cx="832" cy="315"/>
              </a:xfrm>
              <a:prstGeom prst="roundRect">
                <a:avLst>
                  <a:gd name="adj" fmla="val 16667"/>
                </a:avLst>
              </a:prstGeom>
              <a:solidFill>
                <a:srgbClr val="252571">
                  <a:alpha val="50195"/>
                </a:srgbClr>
              </a:solidFill>
              <a:ln w="38100">
                <a:solidFill>
                  <a:srgbClr val="3366CC"/>
                </a:solidFill>
                <a:round/>
                <a:headEnd/>
                <a:tailEnd/>
              </a:ln>
            </p:spPr>
            <p:txBody>
              <a:bodyPr anchor="ctr">
                <a:spAutoFit/>
              </a:bodyPr>
              <a:lstStyle/>
              <a:p>
                <a:endParaRPr lang="en-US"/>
              </a:p>
            </p:txBody>
          </p:sp>
          <p:sp>
            <p:nvSpPr>
              <p:cNvPr id="27666" name="Text Box 39"/>
              <p:cNvSpPr txBox="1">
                <a:spLocks noChangeArrowheads="1"/>
              </p:cNvSpPr>
              <p:nvPr/>
            </p:nvSpPr>
            <p:spPr bwMode="auto">
              <a:xfrm>
                <a:off x="2453" y="2193"/>
                <a:ext cx="812"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nchor="ctr">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a:solidFill>
                      <a:schemeClr val="bg1"/>
                    </a:solidFill>
                    <a:latin typeface="Arial" charset="0"/>
                  </a:rPr>
                  <a:t>Life critical</a:t>
                </a:r>
                <a:endParaRPr lang="en-US" sz="2000">
                  <a:latin typeface="Arial" charset="0"/>
                </a:endParaRPr>
              </a:p>
            </p:txBody>
          </p:sp>
        </p:grpSp>
        <p:sp>
          <p:nvSpPr>
            <p:cNvPr id="27663" name="AutoShape 40"/>
            <p:cNvSpPr>
              <a:spLocks noChangeArrowheads="1"/>
            </p:cNvSpPr>
            <p:nvPr/>
          </p:nvSpPr>
          <p:spPr bwMode="auto">
            <a:xfrm>
              <a:off x="3826" y="1794"/>
              <a:ext cx="140" cy="302"/>
            </a:xfrm>
            <a:prstGeom prst="downArrow">
              <a:avLst>
                <a:gd name="adj1" fmla="val 50000"/>
                <a:gd name="adj2" fmla="val 53929"/>
              </a:avLst>
            </a:prstGeom>
            <a:solidFill>
              <a:srgbClr val="C10209">
                <a:alpha val="50195"/>
              </a:srgbClr>
            </a:solidFill>
            <a:ln w="38100">
              <a:solidFill>
                <a:srgbClr val="C10209"/>
              </a:solidFill>
              <a:miter lim="800000"/>
              <a:headEnd/>
              <a:tailEnd/>
            </a:ln>
          </p:spPr>
          <p:txBody>
            <a:bodyPr wrap="none" anchor="ctr">
              <a:spAutoFit/>
            </a:bodyPr>
            <a:lstStyle/>
            <a:p>
              <a:endParaRPr lang="en-US" sz="2000">
                <a:solidFill>
                  <a:srgbClr val="CA2418"/>
                </a:solidFill>
                <a:latin typeface="Arial" charset="0"/>
              </a:endParaRPr>
            </a:p>
          </p:txBody>
        </p:sp>
        <p:sp>
          <p:nvSpPr>
            <p:cNvPr id="27664" name="AutoShape 41"/>
            <p:cNvSpPr>
              <a:spLocks noChangeArrowheads="1"/>
            </p:cNvSpPr>
            <p:nvPr/>
          </p:nvSpPr>
          <p:spPr bwMode="auto">
            <a:xfrm>
              <a:off x="3792" y="1125"/>
              <a:ext cx="102" cy="165"/>
            </a:xfrm>
            <a:prstGeom prst="downArrow">
              <a:avLst>
                <a:gd name="adj1" fmla="val 50000"/>
                <a:gd name="adj2" fmla="val 40441"/>
              </a:avLst>
            </a:prstGeom>
            <a:solidFill>
              <a:srgbClr val="C10209">
                <a:alpha val="50195"/>
              </a:srgbClr>
            </a:solidFill>
            <a:ln w="38100">
              <a:solidFill>
                <a:srgbClr val="C10209"/>
              </a:solidFill>
              <a:miter lim="800000"/>
              <a:headEnd/>
              <a:tailEnd/>
            </a:ln>
          </p:spPr>
          <p:txBody>
            <a:bodyPr wrap="none" anchor="ctr">
              <a:spAutoFit/>
            </a:bodyPr>
            <a:lstStyle/>
            <a:p>
              <a:endParaRPr lang="en-US"/>
            </a:p>
          </p:txBody>
        </p:sp>
      </p:grpSp>
      <p:grpSp>
        <p:nvGrpSpPr>
          <p:cNvPr id="15" name="Group 42"/>
          <p:cNvGrpSpPr>
            <a:grpSpLocks/>
          </p:cNvGrpSpPr>
          <p:nvPr/>
        </p:nvGrpSpPr>
        <p:grpSpPr bwMode="auto">
          <a:xfrm>
            <a:off x="6156325" y="4308475"/>
            <a:ext cx="2703513" cy="2114550"/>
            <a:chOff x="3878" y="2714"/>
            <a:chExt cx="1703" cy="1332"/>
          </a:xfrm>
        </p:grpSpPr>
        <p:pic>
          <p:nvPicPr>
            <p:cNvPr id="27658" name="Pictur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8" y="2714"/>
              <a:ext cx="1524" cy="1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27659" name="Text Box 44"/>
            <p:cNvSpPr txBox="1">
              <a:spLocks noChangeArrowheads="1"/>
            </p:cNvSpPr>
            <p:nvPr/>
          </p:nvSpPr>
          <p:spPr bwMode="auto">
            <a:xfrm rot="-5400000">
              <a:off x="5324" y="3709"/>
              <a:ext cx="360" cy="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000" b="0">
                  <a:latin typeface="Arial" charset="0"/>
                </a:rPr>
                <a:t>[Tilera]</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2918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29187">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29187">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Footer Placeholder 1"/>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400" b="0"/>
              <a:t>(c)  Giovanni De Micheli</a:t>
            </a:r>
          </a:p>
        </p:txBody>
      </p:sp>
      <p:sp>
        <p:nvSpPr>
          <p:cNvPr id="37890" name="Slide Number Placeholder 2"/>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fld id="{87C8C209-A9CC-4042-A187-0F38E2E9BCFB}" type="slidenum">
              <a:rPr lang="en-US" sz="1400" b="0"/>
              <a:pPr/>
              <a:t>8</a:t>
            </a:fld>
            <a:endParaRPr lang="en-US" sz="1400" b="0"/>
          </a:p>
        </p:txBody>
      </p:sp>
      <p:sp>
        <p:nvSpPr>
          <p:cNvPr id="976898" name="Rectangle 2"/>
          <p:cNvSpPr>
            <a:spLocks noGrp="1" noChangeArrowheads="1"/>
          </p:cNvSpPr>
          <p:nvPr>
            <p:ph type="body" idx="4294967295"/>
          </p:nvPr>
        </p:nvSpPr>
        <p:spPr>
          <a:xfrm>
            <a:off x="1066800" y="1460500"/>
            <a:ext cx="7543800" cy="2784475"/>
          </a:xfrm>
        </p:spPr>
        <p:txBody>
          <a:bodyPr lIns="91440" tIns="45720" rIns="91440" bIns="45720"/>
          <a:lstStyle/>
          <a:p>
            <a:pPr marL="342900" indent="-342900">
              <a:lnSpc>
                <a:spcPct val="90000"/>
              </a:lnSpc>
            </a:pPr>
            <a:r>
              <a:rPr lang="en-US" sz="2400" dirty="0">
                <a:latin typeface="Arial Narrow" charset="0"/>
              </a:rPr>
              <a:t>Design requirements:</a:t>
            </a:r>
          </a:p>
          <a:p>
            <a:pPr marL="742950" lvl="1" indent="-285750">
              <a:lnSpc>
                <a:spcPct val="90000"/>
              </a:lnSpc>
            </a:pPr>
            <a:r>
              <a:rPr lang="en-US" sz="2000" dirty="0">
                <a:latin typeface="Arial Narrow" charset="0"/>
                <a:ea typeface="ＭＳ Ｐゴシック" charset="0"/>
              </a:rPr>
              <a:t>Predictable design</a:t>
            </a:r>
          </a:p>
          <a:p>
            <a:pPr marL="742950" lvl="1" indent="-285750">
              <a:lnSpc>
                <a:spcPct val="90000"/>
              </a:lnSpc>
            </a:pPr>
            <a:r>
              <a:rPr lang="en-US" sz="2000" dirty="0">
                <a:latin typeface="Arial Narrow" charset="0"/>
                <a:ea typeface="ＭＳ Ｐゴシック" charset="0"/>
              </a:rPr>
              <a:t>Fast design closure</a:t>
            </a:r>
          </a:p>
          <a:p>
            <a:pPr marL="342900" indent="-342900">
              <a:lnSpc>
                <a:spcPct val="90000"/>
              </a:lnSpc>
            </a:pPr>
            <a:r>
              <a:rPr lang="en-US" sz="2400" dirty="0">
                <a:latin typeface="Arial Narrow" charset="0"/>
              </a:rPr>
              <a:t>Network on Chip communication  </a:t>
            </a:r>
          </a:p>
          <a:p>
            <a:pPr marL="742950" lvl="1" indent="-285750">
              <a:lnSpc>
                <a:spcPct val="90000"/>
              </a:lnSpc>
            </a:pPr>
            <a:r>
              <a:rPr lang="en-US" sz="2000" dirty="0">
                <a:latin typeface="Arial Narrow" charset="0"/>
                <a:ea typeface="ＭＳ Ｐゴシック" charset="0"/>
              </a:rPr>
              <a:t>Modular and flexible interconnect</a:t>
            </a:r>
          </a:p>
          <a:p>
            <a:pPr marL="742950" lvl="1" indent="-285750">
              <a:lnSpc>
                <a:spcPct val="90000"/>
              </a:lnSpc>
            </a:pPr>
            <a:r>
              <a:rPr lang="en-US" sz="2000" dirty="0">
                <a:latin typeface="Arial Narrow" charset="0"/>
                <a:ea typeface="ＭＳ Ｐゴシック" charset="0"/>
              </a:rPr>
              <a:t>Reliable on-chip communication</a:t>
            </a:r>
          </a:p>
          <a:p>
            <a:pPr marL="742950" lvl="1" indent="-285750">
              <a:lnSpc>
                <a:spcPct val="90000"/>
              </a:lnSpc>
            </a:pPr>
            <a:r>
              <a:rPr lang="en-US" sz="2000" dirty="0">
                <a:latin typeface="Arial Narrow" charset="0"/>
                <a:ea typeface="ＭＳ Ｐゴシック" charset="0"/>
              </a:rPr>
              <a:t>Structured design with synthesis and optimization support</a:t>
            </a:r>
          </a:p>
          <a:p>
            <a:pPr marL="342900" indent="-342900">
              <a:lnSpc>
                <a:spcPct val="90000"/>
              </a:lnSpc>
            </a:pPr>
            <a:endParaRPr lang="en-US" sz="2400" dirty="0">
              <a:latin typeface="Arial Narrow" charset="0"/>
            </a:endParaRPr>
          </a:p>
          <a:p>
            <a:pPr marL="1085850" lvl="2"/>
            <a:endParaRPr lang="en-US" sz="1800" dirty="0">
              <a:latin typeface="Arial Narrow" charset="0"/>
              <a:ea typeface="ＭＳ Ｐゴシック" charset="0"/>
            </a:endParaRPr>
          </a:p>
          <a:p>
            <a:pPr marL="1085850" lvl="2"/>
            <a:endParaRPr lang="en-US" sz="1800" dirty="0">
              <a:latin typeface="Arial Narrow" charset="0"/>
              <a:ea typeface="ＭＳ Ｐゴシック" charset="0"/>
            </a:endParaRPr>
          </a:p>
        </p:txBody>
      </p:sp>
      <p:sp>
        <p:nvSpPr>
          <p:cNvPr id="37893" name="Rectangle 3"/>
          <p:cNvSpPr>
            <a:spLocks noGrp="1" noChangeArrowheads="1"/>
          </p:cNvSpPr>
          <p:nvPr>
            <p:ph type="title" idx="4294967295"/>
          </p:nvPr>
        </p:nvSpPr>
        <p:spPr/>
        <p:txBody>
          <a:bodyPr lIns="91440" tIns="45720" rIns="91440" bIns="45720"/>
          <a:lstStyle/>
          <a:p>
            <a:r>
              <a:rPr lang="en-US">
                <a:latin typeface="Arial Narrow" charset="0"/>
              </a:rPr>
              <a:t>New communication structures</a:t>
            </a:r>
          </a:p>
        </p:txBody>
      </p:sp>
      <p:grpSp>
        <p:nvGrpSpPr>
          <p:cNvPr id="2" name="Group 51"/>
          <p:cNvGrpSpPr>
            <a:grpSpLocks/>
          </p:cNvGrpSpPr>
          <p:nvPr/>
        </p:nvGrpSpPr>
        <p:grpSpPr bwMode="auto">
          <a:xfrm>
            <a:off x="6773863" y="1230313"/>
            <a:ext cx="1751012" cy="2598737"/>
            <a:chOff x="4267" y="775"/>
            <a:chExt cx="1142" cy="1695"/>
          </a:xfrm>
        </p:grpSpPr>
        <p:pic>
          <p:nvPicPr>
            <p:cNvPr id="3801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 y="775"/>
              <a:ext cx="1004" cy="1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012" name="Text Box 7"/>
            <p:cNvSpPr txBox="1">
              <a:spLocks noChangeArrowheads="1"/>
            </p:cNvSpPr>
            <p:nvPr/>
          </p:nvSpPr>
          <p:spPr bwMode="auto">
            <a:xfrm rot="-5400000">
              <a:off x="4970" y="2031"/>
              <a:ext cx="719" cy="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a:defRPr sz="2400" b="1">
                  <a:solidFill>
                    <a:schemeClr val="tx1"/>
                  </a:solidFill>
                  <a:latin typeface="Arial Narrow" charset="0"/>
                  <a:ea typeface="ＭＳ Ｐゴシック" charset="0"/>
                  <a:cs typeface="ＭＳ Ｐゴシック" charset="0"/>
                </a:defRPr>
              </a:lvl1pPr>
              <a:lvl2pPr marL="742950" indent="-285750">
                <a:defRPr sz="2400" b="1">
                  <a:solidFill>
                    <a:schemeClr val="tx1"/>
                  </a:solidFill>
                  <a:latin typeface="Arial Narrow" charset="0"/>
                  <a:ea typeface="ＭＳ Ｐゴシック" charset="0"/>
                </a:defRPr>
              </a:lvl2pPr>
              <a:lvl3pPr marL="1143000" indent="-228600">
                <a:defRPr sz="2400" b="1">
                  <a:solidFill>
                    <a:schemeClr val="tx1"/>
                  </a:solidFill>
                  <a:latin typeface="Arial Narrow" charset="0"/>
                  <a:ea typeface="ＭＳ Ｐゴシック" charset="0"/>
                </a:defRPr>
              </a:lvl3pPr>
              <a:lvl4pPr marL="1600200" indent="-228600">
                <a:defRPr sz="2400" b="1">
                  <a:solidFill>
                    <a:schemeClr val="tx1"/>
                  </a:solidFill>
                  <a:latin typeface="Arial Narrow" charset="0"/>
                  <a:ea typeface="ＭＳ Ｐゴシック" charset="0"/>
                </a:defRPr>
              </a:lvl4pPr>
              <a:lvl5pPr marL="2057400" indent="-228600">
                <a:defRPr sz="2400" b="1">
                  <a:solidFill>
                    <a:schemeClr val="tx1"/>
                  </a:solidFill>
                  <a:latin typeface="Arial Narrow"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Narrow"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Narrow"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Narrow"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Narrow" charset="0"/>
                  <a:ea typeface="ＭＳ Ｐゴシック" charset="0"/>
                </a:defRPr>
              </a:lvl9pPr>
            </a:lstStyle>
            <a:p>
              <a:r>
                <a:rPr lang="en-US" sz="1000" b="0">
                  <a:latin typeface="Arial" charset="0"/>
                </a:rPr>
                <a:t>[Vangal, Intel07]</a:t>
              </a:r>
            </a:p>
          </p:txBody>
        </p:sp>
      </p:grpSp>
      <p:grpSp>
        <p:nvGrpSpPr>
          <p:cNvPr id="3" name="Group 77"/>
          <p:cNvGrpSpPr>
            <a:grpSpLocks/>
          </p:cNvGrpSpPr>
          <p:nvPr/>
        </p:nvGrpSpPr>
        <p:grpSpPr bwMode="auto">
          <a:xfrm>
            <a:off x="3130550" y="4427538"/>
            <a:ext cx="5815013" cy="2100262"/>
            <a:chOff x="2780531" y="4264091"/>
            <a:chExt cx="6048634" cy="2184912"/>
          </a:xfrm>
        </p:grpSpPr>
        <p:sp>
          <p:nvSpPr>
            <p:cNvPr id="50" name="AutoShape 77"/>
            <p:cNvSpPr>
              <a:spLocks noChangeArrowheads="1"/>
            </p:cNvSpPr>
            <p:nvPr/>
          </p:nvSpPr>
          <p:spPr bwMode="auto">
            <a:xfrm>
              <a:off x="7812525" y="5724661"/>
              <a:ext cx="417110" cy="193087"/>
            </a:xfrm>
            <a:prstGeom prst="rightArrow">
              <a:avLst>
                <a:gd name="adj1" fmla="val 50000"/>
                <a:gd name="adj2" fmla="val 54006"/>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defRPr/>
              </a:pPr>
              <a:endParaRPr lang="en-US" sz="1400" dirty="0">
                <a:effectLst>
                  <a:outerShdw blurRad="38100" dist="38100" dir="2700000" algn="tl">
                    <a:srgbClr val="000000">
                      <a:alpha val="43137"/>
                    </a:srgbClr>
                  </a:outerShdw>
                </a:effectLst>
                <a:cs typeface="Tahoma" pitchFamily="34" charset="0"/>
              </a:endParaRPr>
            </a:p>
          </p:txBody>
        </p:sp>
        <p:sp>
          <p:nvSpPr>
            <p:cNvPr id="51" name="AutoShape 76"/>
            <p:cNvSpPr>
              <a:spLocks noChangeArrowheads="1"/>
            </p:cNvSpPr>
            <p:nvPr/>
          </p:nvSpPr>
          <p:spPr bwMode="auto">
            <a:xfrm>
              <a:off x="7812525" y="5150729"/>
              <a:ext cx="417110" cy="193087"/>
            </a:xfrm>
            <a:prstGeom prst="rightArrow">
              <a:avLst>
                <a:gd name="adj1" fmla="val 50000"/>
                <a:gd name="adj2" fmla="val 54005"/>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defRPr/>
              </a:pPr>
              <a:endParaRPr lang="en-US" sz="1400" dirty="0">
                <a:effectLst>
                  <a:outerShdw blurRad="38100" dist="38100" dir="2700000" algn="tl">
                    <a:srgbClr val="000000">
                      <a:alpha val="43137"/>
                    </a:srgbClr>
                  </a:outerShdw>
                </a:effectLst>
                <a:cs typeface="Tahoma" pitchFamily="34" charset="0"/>
              </a:endParaRPr>
            </a:p>
          </p:txBody>
        </p:sp>
        <p:sp>
          <p:nvSpPr>
            <p:cNvPr id="52" name="AutoShape 24"/>
            <p:cNvSpPr>
              <a:spLocks noChangeArrowheads="1"/>
            </p:cNvSpPr>
            <p:nvPr/>
          </p:nvSpPr>
          <p:spPr bwMode="auto">
            <a:xfrm>
              <a:off x="6203823" y="5384358"/>
              <a:ext cx="600596" cy="387241"/>
            </a:xfrm>
            <a:prstGeom prst="flowChartMultidocument">
              <a:avLst/>
            </a:prstGeom>
            <a:solidFill>
              <a:srgbClr val="FF0000"/>
            </a:solidFill>
            <a:ln>
              <a:headEnd/>
              <a:tailEnd/>
            </a:ln>
          </p:spPr>
          <p:style>
            <a:lnRef idx="0">
              <a:schemeClr val="accent2"/>
            </a:lnRef>
            <a:fillRef idx="3">
              <a:schemeClr val="accent2"/>
            </a:fillRef>
            <a:effectRef idx="3">
              <a:schemeClr val="accent2"/>
            </a:effectRef>
            <a:fontRef idx="minor">
              <a:schemeClr val="lt1"/>
            </a:fontRef>
          </p:style>
          <p:txBody>
            <a:bodyPr wrap="none" lIns="90000" tIns="46800" rIns="90000" bIns="46800"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cs typeface="ＭＳ Ｐゴシック" charset="0"/>
                </a:defRPr>
              </a:lvl1pPr>
              <a:lvl2pPr marL="37931725" indent="-37474525"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9pPr>
            </a:lstStyle>
            <a:p>
              <a:pPr>
                <a:buClr>
                  <a:srgbClr val="000000"/>
                </a:buClr>
                <a:buSzPct val="100000"/>
                <a:buFont typeface="Arial" charset="0"/>
                <a:buNone/>
                <a:defRPr/>
              </a:pPr>
              <a:r>
                <a:rPr lang="en-GB" sz="1000">
                  <a:solidFill>
                    <a:srgbClr val="FFFFCC"/>
                  </a:solidFill>
                  <a:effectLst>
                    <a:outerShdw blurRad="38100" dist="38100" dir="2700000" algn="tl">
                      <a:srgbClr val="DDDDDD"/>
                    </a:outerShdw>
                  </a:effectLst>
                  <a:cs typeface="Tahoma" charset="0"/>
                </a:rPr>
                <a:t>NoC</a:t>
              </a:r>
            </a:p>
          </p:txBody>
        </p:sp>
        <p:sp>
          <p:nvSpPr>
            <p:cNvPr id="53" name="AutoShape 54"/>
            <p:cNvSpPr>
              <a:spLocks noChangeArrowheads="1"/>
            </p:cNvSpPr>
            <p:nvPr/>
          </p:nvSpPr>
          <p:spPr bwMode="auto">
            <a:xfrm>
              <a:off x="2780531" y="4368785"/>
              <a:ext cx="739278" cy="628333"/>
            </a:xfrm>
            <a:prstGeom prst="flowChartMultidocument">
              <a:avLst/>
            </a:prstGeom>
            <a:solidFill>
              <a:srgbClr val="FF000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lvl1pPr>
                <a:defRPr sz="2400" b="1">
                  <a:solidFill>
                    <a:schemeClr val="tx1"/>
                  </a:solidFill>
                  <a:latin typeface="Arial Narrow" charset="0"/>
                  <a:ea typeface="ＭＳ Ｐゴシック" charset="0"/>
                  <a:cs typeface="ＭＳ Ｐゴシック" charset="0"/>
                </a:defRPr>
              </a:lvl1pPr>
              <a:lvl2pPr marL="37931725" indent="-37474525">
                <a:defRPr sz="2400" b="1">
                  <a:solidFill>
                    <a:schemeClr val="tx1"/>
                  </a:solidFill>
                  <a:latin typeface="Arial Narrow" charset="0"/>
                  <a:ea typeface="ＭＳ Ｐゴシック" charset="0"/>
                </a:defRPr>
              </a:lvl2pPr>
              <a:lvl3pPr>
                <a:defRPr sz="2400" b="1">
                  <a:solidFill>
                    <a:schemeClr val="tx1"/>
                  </a:solidFill>
                  <a:latin typeface="Arial Narrow" charset="0"/>
                  <a:ea typeface="ＭＳ Ｐゴシック" charset="0"/>
                </a:defRPr>
              </a:lvl3pPr>
              <a:lvl4pPr>
                <a:defRPr sz="2400" b="1">
                  <a:solidFill>
                    <a:schemeClr val="tx1"/>
                  </a:solidFill>
                  <a:latin typeface="Arial Narrow" charset="0"/>
                  <a:ea typeface="ＭＳ Ｐゴシック" charset="0"/>
                </a:defRPr>
              </a:lvl4pPr>
              <a:lvl5pPr>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a:defRPr/>
              </a:pPr>
              <a:r>
                <a:rPr lang="it-IT" sz="1000">
                  <a:solidFill>
                    <a:srgbClr val="FFFFCC"/>
                  </a:solidFill>
                  <a:effectLst>
                    <a:outerShdw blurRad="38100" dist="38100" dir="2700000" algn="tl">
                      <a:srgbClr val="DDDDDD"/>
                    </a:outerShdw>
                  </a:effectLst>
                  <a:cs typeface="Tahoma" charset="0"/>
                </a:rPr>
                <a:t>NoC</a:t>
              </a:r>
              <a:br>
                <a:rPr lang="it-IT" sz="1000">
                  <a:solidFill>
                    <a:srgbClr val="FFFFCC"/>
                  </a:solidFill>
                  <a:effectLst>
                    <a:outerShdw blurRad="38100" dist="38100" dir="2700000" algn="tl">
                      <a:srgbClr val="DDDDDD"/>
                    </a:outerShdw>
                  </a:effectLst>
                  <a:cs typeface="Tahoma" charset="0"/>
                </a:rPr>
              </a:br>
              <a:r>
                <a:rPr lang="it-IT" sz="1000">
                  <a:solidFill>
                    <a:srgbClr val="FFFFCC"/>
                  </a:solidFill>
                  <a:effectLst>
                    <a:outerShdw blurRad="38100" dist="38100" dir="2700000" algn="tl">
                      <a:srgbClr val="DDDDDD"/>
                    </a:outerShdw>
                  </a:effectLst>
                  <a:cs typeface="Tahoma" charset="0"/>
                </a:rPr>
                <a:t>Models</a:t>
              </a:r>
            </a:p>
          </p:txBody>
        </p:sp>
        <p:sp>
          <p:nvSpPr>
            <p:cNvPr id="54" name="AutoShape 56"/>
            <p:cNvSpPr>
              <a:spLocks noChangeArrowheads="1"/>
            </p:cNvSpPr>
            <p:nvPr/>
          </p:nvSpPr>
          <p:spPr bwMode="auto">
            <a:xfrm>
              <a:off x="2780531" y="5820671"/>
              <a:ext cx="739278" cy="628332"/>
            </a:xfrm>
            <a:prstGeom prst="flowChartMultidocument">
              <a:avLst/>
            </a:prstGeom>
            <a:solidFill>
              <a:srgbClr val="FFC000"/>
            </a:solidFill>
            <a:ln>
              <a:headEnd/>
              <a:tailEnd/>
            </a:ln>
          </p:spPr>
          <p:style>
            <a:lnRef idx="0">
              <a:schemeClr val="accent6"/>
            </a:lnRef>
            <a:fillRef idx="3">
              <a:schemeClr val="accent6"/>
            </a:fillRef>
            <a:effectRef idx="3">
              <a:schemeClr val="accent6"/>
            </a:effectRef>
            <a:fontRef idx="minor">
              <a:schemeClr val="lt1"/>
            </a:fontRef>
          </p:style>
          <p:txBody>
            <a:bodyPr wrap="none" anchor="ctr"/>
            <a:lstStyle>
              <a:lvl1pPr>
                <a:defRPr sz="2400" b="1">
                  <a:solidFill>
                    <a:schemeClr val="tx1"/>
                  </a:solidFill>
                  <a:latin typeface="Arial Narrow" charset="0"/>
                  <a:ea typeface="ＭＳ Ｐゴシック" charset="0"/>
                  <a:cs typeface="ＭＳ Ｐゴシック" charset="0"/>
                </a:defRPr>
              </a:lvl1pPr>
              <a:lvl2pPr marL="37931725" indent="-37474525">
                <a:defRPr sz="2400" b="1">
                  <a:solidFill>
                    <a:schemeClr val="tx1"/>
                  </a:solidFill>
                  <a:latin typeface="Arial Narrow" charset="0"/>
                  <a:ea typeface="ＭＳ Ｐゴシック" charset="0"/>
                </a:defRPr>
              </a:lvl2pPr>
              <a:lvl3pPr>
                <a:defRPr sz="2400" b="1">
                  <a:solidFill>
                    <a:schemeClr val="tx1"/>
                  </a:solidFill>
                  <a:latin typeface="Arial Narrow" charset="0"/>
                  <a:ea typeface="ＭＳ Ｐゴシック" charset="0"/>
                </a:defRPr>
              </a:lvl3pPr>
              <a:lvl4pPr>
                <a:defRPr sz="2400" b="1">
                  <a:solidFill>
                    <a:schemeClr val="tx1"/>
                  </a:solidFill>
                  <a:latin typeface="Arial Narrow" charset="0"/>
                  <a:ea typeface="ＭＳ Ｐゴシック" charset="0"/>
                </a:defRPr>
              </a:lvl4pPr>
              <a:lvl5pPr>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a:defRPr/>
              </a:pPr>
              <a:r>
                <a:rPr lang="it-IT" sz="900">
                  <a:solidFill>
                    <a:srgbClr val="000000"/>
                  </a:solidFill>
                  <a:effectLst>
                    <a:outerShdw blurRad="38100" dist="38100" dir="2700000" algn="tl">
                      <a:srgbClr val="DDDDDD"/>
                    </a:outerShdw>
                  </a:effectLst>
                  <a:cs typeface="Tahoma" charset="0"/>
                </a:rPr>
                <a:t>Constraints</a:t>
              </a:r>
            </a:p>
            <a:p>
              <a:pPr>
                <a:defRPr/>
              </a:pPr>
              <a:r>
                <a:rPr lang="it-IT" sz="900">
                  <a:solidFill>
                    <a:srgbClr val="000000"/>
                  </a:solidFill>
                  <a:effectLst>
                    <a:outerShdw blurRad="38100" dist="38100" dir="2700000" algn="tl">
                      <a:srgbClr val="DDDDDD"/>
                    </a:outerShdw>
                  </a:effectLst>
                  <a:cs typeface="Tahoma" charset="0"/>
                </a:rPr>
                <a:t>Goals</a:t>
              </a:r>
            </a:p>
          </p:txBody>
        </p:sp>
        <p:sp>
          <p:nvSpPr>
            <p:cNvPr id="55" name="AutoShape 58"/>
            <p:cNvSpPr>
              <a:spLocks noChangeArrowheads="1"/>
            </p:cNvSpPr>
            <p:nvPr/>
          </p:nvSpPr>
          <p:spPr bwMode="auto">
            <a:xfrm>
              <a:off x="6203823" y="4901108"/>
              <a:ext cx="601663" cy="386174"/>
            </a:xfrm>
            <a:prstGeom prst="flowChartMultidocument">
              <a:avLst/>
            </a:prstGeom>
            <a:solidFill>
              <a:srgbClr val="FFC000"/>
            </a:solidFill>
            <a:ln>
              <a:headEnd/>
              <a:tailEnd/>
            </a:ln>
          </p:spPr>
          <p:style>
            <a:lnRef idx="0">
              <a:schemeClr val="accent6"/>
            </a:lnRef>
            <a:fillRef idx="3">
              <a:schemeClr val="accent6"/>
            </a:fillRef>
            <a:effectRef idx="3">
              <a:schemeClr val="accent6"/>
            </a:effectRef>
            <a:fontRef idx="minor">
              <a:schemeClr val="lt1"/>
            </a:fontRef>
          </p:style>
          <p:txBody>
            <a:bodyPr wrap="none" anchor="ctr"/>
            <a:lstStyle>
              <a:lvl1pPr>
                <a:defRPr sz="2400" b="1">
                  <a:solidFill>
                    <a:schemeClr val="tx1"/>
                  </a:solidFill>
                  <a:latin typeface="Arial Narrow" charset="0"/>
                  <a:ea typeface="ＭＳ Ｐゴシック" charset="0"/>
                  <a:cs typeface="ＭＳ Ｐゴシック" charset="0"/>
                </a:defRPr>
              </a:lvl1pPr>
              <a:lvl2pPr marL="37931725" indent="-37474525">
                <a:defRPr sz="2400" b="1">
                  <a:solidFill>
                    <a:schemeClr val="tx1"/>
                  </a:solidFill>
                  <a:latin typeface="Arial Narrow" charset="0"/>
                  <a:ea typeface="ＭＳ Ｐゴシック" charset="0"/>
                </a:defRPr>
              </a:lvl2pPr>
              <a:lvl3pPr>
                <a:defRPr sz="2400" b="1">
                  <a:solidFill>
                    <a:schemeClr val="tx1"/>
                  </a:solidFill>
                  <a:latin typeface="Arial Narrow" charset="0"/>
                  <a:ea typeface="ＭＳ Ｐゴシック" charset="0"/>
                </a:defRPr>
              </a:lvl3pPr>
              <a:lvl4pPr>
                <a:defRPr sz="2400" b="1">
                  <a:solidFill>
                    <a:schemeClr val="tx1"/>
                  </a:solidFill>
                  <a:latin typeface="Arial Narrow" charset="0"/>
                  <a:ea typeface="ＭＳ Ｐゴシック" charset="0"/>
                </a:defRPr>
              </a:lvl4pPr>
              <a:lvl5pPr>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a:defRPr/>
              </a:pPr>
              <a:r>
                <a:rPr lang="it-IT" sz="1000">
                  <a:solidFill>
                    <a:srgbClr val="000000"/>
                  </a:solidFill>
                  <a:effectLst>
                    <a:outerShdw blurRad="38100" dist="38100" dir="2700000" algn="tl">
                      <a:srgbClr val="DDDDDD"/>
                    </a:outerShdw>
                  </a:effectLst>
                  <a:cs typeface="Tahoma" charset="0"/>
                </a:rPr>
                <a:t>IP Cores</a:t>
              </a:r>
            </a:p>
          </p:txBody>
        </p:sp>
        <p:sp>
          <p:nvSpPr>
            <p:cNvPr id="56" name="AutoShape 60"/>
            <p:cNvSpPr>
              <a:spLocks noChangeArrowheads="1"/>
            </p:cNvSpPr>
            <p:nvPr/>
          </p:nvSpPr>
          <p:spPr bwMode="auto">
            <a:xfrm>
              <a:off x="7222597" y="4852036"/>
              <a:ext cx="601663" cy="1354809"/>
            </a:xfrm>
            <a:prstGeom prst="can">
              <a:avLst>
                <a:gd name="adj" fmla="val 31806"/>
              </a:avLst>
            </a:prstGeom>
            <a:solidFill>
              <a:srgbClr val="FFC000"/>
            </a:solidFill>
            <a:ln>
              <a:headEnd/>
              <a:tailEnd/>
            </a:ln>
          </p:spPr>
          <p:style>
            <a:lnRef idx="0">
              <a:schemeClr val="accent6"/>
            </a:lnRef>
            <a:fillRef idx="3">
              <a:schemeClr val="accent6"/>
            </a:fillRef>
            <a:effectRef idx="3">
              <a:schemeClr val="accent6"/>
            </a:effectRef>
            <a:fontRef idx="minor">
              <a:schemeClr val="lt1"/>
            </a:fontRef>
          </p:style>
          <p:txBody>
            <a:bodyPr wrap="none" lIns="90000" tIns="46800" rIns="90000" bIns="46800"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cs typeface="ＭＳ Ｐゴシック" charset="0"/>
                </a:defRPr>
              </a:lvl1pPr>
              <a:lvl2pPr marL="37931725" indent="-37474525"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9pPr>
            </a:lstStyle>
            <a:p>
              <a:pPr>
                <a:buClr>
                  <a:srgbClr val="FFFF99"/>
                </a:buClr>
                <a:buSzPct val="100000"/>
                <a:buFont typeface="Arial" charset="0"/>
                <a:buNone/>
                <a:defRPr/>
              </a:pPr>
              <a:r>
                <a:rPr lang="en-GB" sz="1000">
                  <a:solidFill>
                    <a:srgbClr val="000000"/>
                  </a:solidFill>
                  <a:effectLst>
                    <a:outerShdw blurRad="38100" dist="38100" dir="2700000" algn="tl">
                      <a:srgbClr val="DDDDDD"/>
                    </a:outerShdw>
                  </a:effectLst>
                  <a:cs typeface="Tahoma" charset="0"/>
                </a:rPr>
                <a:t>Back</a:t>
              </a:r>
            </a:p>
            <a:p>
              <a:pPr>
                <a:buClr>
                  <a:srgbClr val="FFFF99"/>
                </a:buClr>
                <a:buSzPct val="100000"/>
                <a:buFont typeface="Arial" charset="0"/>
                <a:buNone/>
                <a:defRPr/>
              </a:pPr>
              <a:r>
                <a:rPr lang="en-GB" sz="1000">
                  <a:solidFill>
                    <a:srgbClr val="000000"/>
                  </a:solidFill>
                  <a:effectLst>
                    <a:outerShdw blurRad="38100" dist="38100" dir="2700000" algn="tl">
                      <a:srgbClr val="DDDDDD"/>
                    </a:outerShdw>
                  </a:effectLst>
                  <a:cs typeface="Tahoma" charset="0"/>
                </a:rPr>
                <a:t>End</a:t>
              </a:r>
            </a:p>
            <a:p>
              <a:pPr>
                <a:buClr>
                  <a:srgbClr val="FFFF99"/>
                </a:buClr>
                <a:buSzPct val="100000"/>
                <a:buFont typeface="Arial" charset="0"/>
                <a:buNone/>
                <a:defRPr/>
              </a:pPr>
              <a:r>
                <a:rPr lang="en-GB" sz="1000">
                  <a:solidFill>
                    <a:srgbClr val="000000"/>
                  </a:solidFill>
                  <a:effectLst>
                    <a:outerShdw blurRad="38100" dist="38100" dir="2700000" algn="tl">
                      <a:srgbClr val="DDDDDD"/>
                    </a:outerShdw>
                  </a:effectLst>
                  <a:cs typeface="Tahoma" charset="0"/>
                </a:rPr>
                <a:t>Flow</a:t>
              </a:r>
            </a:p>
          </p:txBody>
        </p:sp>
        <p:sp>
          <p:nvSpPr>
            <p:cNvPr id="57" name="AutoShape 62"/>
            <p:cNvSpPr>
              <a:spLocks noChangeArrowheads="1"/>
            </p:cNvSpPr>
            <p:nvPr/>
          </p:nvSpPr>
          <p:spPr bwMode="auto">
            <a:xfrm>
              <a:off x="8228569" y="4948047"/>
              <a:ext cx="600596" cy="582461"/>
            </a:xfrm>
            <a:prstGeom prst="flowChartMultidocument">
              <a:avLst/>
            </a:prstGeom>
            <a:solidFill>
              <a:srgbClr val="92D050"/>
            </a:solidFill>
            <a:ln>
              <a:headEnd/>
              <a:tailEnd/>
            </a:ln>
          </p:spPr>
          <p:style>
            <a:lnRef idx="0">
              <a:schemeClr val="accent3"/>
            </a:lnRef>
            <a:fillRef idx="3">
              <a:schemeClr val="accent3"/>
            </a:fillRef>
            <a:effectRef idx="3">
              <a:schemeClr val="accent3"/>
            </a:effectRef>
            <a:fontRef idx="minor">
              <a:schemeClr val="lt1"/>
            </a:fontRef>
          </p:style>
          <p:txBody>
            <a:bodyPr wrap="none" lIns="90000" tIns="46800" rIns="90000" bIns="46800"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cs typeface="ＭＳ Ｐゴシック" charset="0"/>
                </a:defRPr>
              </a:lvl1pPr>
              <a:lvl2pPr marL="37931725" indent="-37474525"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9pPr>
            </a:lstStyle>
            <a:p>
              <a:pPr>
                <a:buClr>
                  <a:srgbClr val="000000"/>
                </a:buClr>
                <a:buSzPct val="100000"/>
                <a:buFont typeface="Arial" charset="0"/>
                <a:buNone/>
                <a:defRPr/>
              </a:pPr>
              <a:r>
                <a:rPr lang="en-GB" sz="1000">
                  <a:effectLst>
                    <a:outerShdw blurRad="38100" dist="38100" dir="2700000" algn="tl">
                      <a:srgbClr val="DDDDDD"/>
                    </a:outerShdw>
                  </a:effectLst>
                  <a:cs typeface="Tahoma" charset="0"/>
                </a:rPr>
                <a:t>FPGA</a:t>
              </a:r>
            </a:p>
          </p:txBody>
        </p:sp>
        <p:sp>
          <p:nvSpPr>
            <p:cNvPr id="58" name="AutoShape 63"/>
            <p:cNvSpPr>
              <a:spLocks noChangeArrowheads="1"/>
            </p:cNvSpPr>
            <p:nvPr/>
          </p:nvSpPr>
          <p:spPr bwMode="auto">
            <a:xfrm>
              <a:off x="6203823" y="5819604"/>
              <a:ext cx="600596" cy="387241"/>
            </a:xfrm>
            <a:prstGeom prst="flowChartMultidocument">
              <a:avLst/>
            </a:prstGeom>
            <a:solidFill>
              <a:srgbClr val="FF0000"/>
            </a:solidFill>
            <a:ln>
              <a:headEnd/>
              <a:tailEnd/>
            </a:ln>
          </p:spPr>
          <p:style>
            <a:lnRef idx="0">
              <a:schemeClr val="accent2"/>
            </a:lnRef>
            <a:fillRef idx="3">
              <a:schemeClr val="accent2"/>
            </a:fillRef>
            <a:effectRef idx="3">
              <a:schemeClr val="accent2"/>
            </a:effectRef>
            <a:fontRef idx="minor">
              <a:schemeClr val="lt1"/>
            </a:fontRef>
          </p:style>
          <p:txBody>
            <a:bodyPr wrap="none" lIns="90000" tIns="46800" rIns="90000" bIns="46800"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cs typeface="ＭＳ Ｐゴシック" charset="0"/>
                </a:defRPr>
              </a:lvl1pPr>
              <a:lvl2pPr marL="37931725" indent="-37474525"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9pPr>
            </a:lstStyle>
            <a:p>
              <a:pPr>
                <a:buClr>
                  <a:srgbClr val="000000"/>
                </a:buClr>
                <a:buSzPct val="100000"/>
                <a:buFont typeface="Arial" charset="0"/>
                <a:buNone/>
                <a:defRPr/>
              </a:pPr>
              <a:r>
                <a:rPr lang="en-GB" sz="900">
                  <a:solidFill>
                    <a:srgbClr val="FFFFCC"/>
                  </a:solidFill>
                  <a:effectLst>
                    <a:outerShdw blurRad="38100" dist="38100" dir="2700000" algn="tl">
                      <a:srgbClr val="DDDDDD"/>
                    </a:outerShdw>
                  </a:effectLst>
                  <a:cs typeface="Tahoma" charset="0"/>
                </a:rPr>
                <a:t>Floorplan</a:t>
              </a:r>
            </a:p>
          </p:txBody>
        </p:sp>
        <p:sp>
          <p:nvSpPr>
            <p:cNvPr id="59" name="AutoShape 64"/>
            <p:cNvSpPr>
              <a:spLocks noChangeArrowheads="1"/>
            </p:cNvSpPr>
            <p:nvPr/>
          </p:nvSpPr>
          <p:spPr bwMode="auto">
            <a:xfrm>
              <a:off x="2780531" y="5094194"/>
              <a:ext cx="739278" cy="628333"/>
            </a:xfrm>
            <a:prstGeom prst="flowChartMultidocument">
              <a:avLst/>
            </a:prstGeom>
            <a:solidFill>
              <a:srgbClr val="FFC000"/>
            </a:solidFill>
            <a:ln>
              <a:headEnd/>
              <a:tailEnd/>
            </a:ln>
          </p:spPr>
          <p:style>
            <a:lnRef idx="0">
              <a:schemeClr val="accent6"/>
            </a:lnRef>
            <a:fillRef idx="3">
              <a:schemeClr val="accent6"/>
            </a:fillRef>
            <a:effectRef idx="3">
              <a:schemeClr val="accent6"/>
            </a:effectRef>
            <a:fontRef idx="minor">
              <a:schemeClr val="lt1"/>
            </a:fontRef>
          </p:style>
          <p:txBody>
            <a:bodyPr wrap="none" anchor="ctr"/>
            <a:lstStyle>
              <a:lvl1pPr>
                <a:defRPr sz="2400" b="1">
                  <a:solidFill>
                    <a:schemeClr val="tx1"/>
                  </a:solidFill>
                  <a:latin typeface="Arial Narrow" charset="0"/>
                  <a:ea typeface="ＭＳ Ｐゴシック" charset="0"/>
                  <a:cs typeface="ＭＳ Ｐゴシック" charset="0"/>
                </a:defRPr>
              </a:lvl1pPr>
              <a:lvl2pPr marL="37931725" indent="-37474525">
                <a:defRPr sz="2400" b="1">
                  <a:solidFill>
                    <a:schemeClr val="tx1"/>
                  </a:solidFill>
                  <a:latin typeface="Arial Narrow" charset="0"/>
                  <a:ea typeface="ＭＳ Ｐゴシック" charset="0"/>
                </a:defRPr>
              </a:lvl2pPr>
              <a:lvl3pPr>
                <a:defRPr sz="2400" b="1">
                  <a:solidFill>
                    <a:schemeClr val="tx1"/>
                  </a:solidFill>
                  <a:latin typeface="Arial Narrow" charset="0"/>
                  <a:ea typeface="ＭＳ Ｐゴシック" charset="0"/>
                </a:defRPr>
              </a:lvl3pPr>
              <a:lvl4pPr>
                <a:defRPr sz="2400" b="1">
                  <a:solidFill>
                    <a:schemeClr val="tx1"/>
                  </a:solidFill>
                  <a:latin typeface="Arial Narrow" charset="0"/>
                  <a:ea typeface="ＭＳ Ｐゴシック" charset="0"/>
                </a:defRPr>
              </a:lvl4pPr>
              <a:lvl5pPr>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a:defRPr/>
              </a:pPr>
              <a:r>
                <a:rPr lang="it-IT" sz="1000">
                  <a:solidFill>
                    <a:srgbClr val="000000"/>
                  </a:solidFill>
                  <a:effectLst>
                    <a:outerShdw blurRad="38100" dist="38100" dir="2700000" algn="tl">
                      <a:srgbClr val="DDDDDD"/>
                    </a:outerShdw>
                  </a:effectLst>
                  <a:cs typeface="Tahoma" charset="0"/>
                </a:rPr>
                <a:t>Comm</a:t>
              </a:r>
              <a:br>
                <a:rPr lang="it-IT" sz="1000">
                  <a:solidFill>
                    <a:srgbClr val="000000"/>
                  </a:solidFill>
                  <a:effectLst>
                    <a:outerShdw blurRad="38100" dist="38100" dir="2700000" algn="tl">
                      <a:srgbClr val="DDDDDD"/>
                    </a:outerShdw>
                  </a:effectLst>
                  <a:cs typeface="Tahoma" charset="0"/>
                </a:rPr>
              </a:br>
              <a:r>
                <a:rPr lang="it-IT" sz="1000">
                  <a:solidFill>
                    <a:srgbClr val="000000"/>
                  </a:solidFill>
                  <a:effectLst>
                    <a:outerShdw blurRad="38100" dist="38100" dir="2700000" algn="tl">
                      <a:srgbClr val="DDDDDD"/>
                    </a:outerShdw>
                  </a:effectLst>
                  <a:cs typeface="Tahoma" charset="0"/>
                </a:rPr>
                <a:t>Graph</a:t>
              </a:r>
            </a:p>
          </p:txBody>
        </p:sp>
        <p:sp>
          <p:nvSpPr>
            <p:cNvPr id="60" name="AutoShape 65"/>
            <p:cNvSpPr>
              <a:spLocks noChangeArrowheads="1"/>
            </p:cNvSpPr>
            <p:nvPr/>
          </p:nvSpPr>
          <p:spPr bwMode="auto">
            <a:xfrm>
              <a:off x="3519809" y="4561872"/>
              <a:ext cx="416044" cy="193087"/>
            </a:xfrm>
            <a:prstGeom prst="rightArrow">
              <a:avLst>
                <a:gd name="adj1" fmla="val 50000"/>
                <a:gd name="adj2" fmla="val 53867"/>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defRPr/>
              </a:pPr>
              <a:endParaRPr lang="en-US" sz="1400" dirty="0">
                <a:effectLst>
                  <a:outerShdw blurRad="38100" dist="38100" dir="2700000" algn="tl">
                    <a:srgbClr val="000000">
                      <a:alpha val="43137"/>
                    </a:srgbClr>
                  </a:outerShdw>
                </a:effectLst>
                <a:cs typeface="Tahoma" pitchFamily="34" charset="0"/>
              </a:endParaRPr>
            </a:p>
          </p:txBody>
        </p:sp>
        <p:sp>
          <p:nvSpPr>
            <p:cNvPr id="61" name="AutoShape 66"/>
            <p:cNvSpPr>
              <a:spLocks noChangeArrowheads="1"/>
            </p:cNvSpPr>
            <p:nvPr/>
          </p:nvSpPr>
          <p:spPr bwMode="auto">
            <a:xfrm>
              <a:off x="3519809" y="5239276"/>
              <a:ext cx="416044" cy="193087"/>
            </a:xfrm>
            <a:prstGeom prst="rightArrow">
              <a:avLst>
                <a:gd name="adj1" fmla="val 50000"/>
                <a:gd name="adj2" fmla="val 53867"/>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defRPr/>
              </a:pPr>
              <a:endParaRPr lang="en-US" sz="1400" dirty="0">
                <a:effectLst>
                  <a:outerShdw blurRad="38100" dist="38100" dir="2700000" algn="tl">
                    <a:srgbClr val="000000">
                      <a:alpha val="43137"/>
                    </a:srgbClr>
                  </a:outerShdw>
                </a:effectLst>
                <a:cs typeface="Tahoma" pitchFamily="34" charset="0"/>
              </a:endParaRPr>
            </a:p>
          </p:txBody>
        </p:sp>
        <p:sp>
          <p:nvSpPr>
            <p:cNvPr id="62" name="AutoShape 67"/>
            <p:cNvSpPr>
              <a:spLocks noChangeArrowheads="1"/>
            </p:cNvSpPr>
            <p:nvPr/>
          </p:nvSpPr>
          <p:spPr bwMode="auto">
            <a:xfrm>
              <a:off x="3519809" y="5964686"/>
              <a:ext cx="416044" cy="193087"/>
            </a:xfrm>
            <a:prstGeom prst="rightArrow">
              <a:avLst>
                <a:gd name="adj1" fmla="val 50000"/>
                <a:gd name="adj2" fmla="val 53867"/>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defRPr/>
              </a:pPr>
              <a:endParaRPr lang="en-US" sz="1400" dirty="0">
                <a:effectLst>
                  <a:outerShdw blurRad="38100" dist="38100" dir="2700000" algn="tl">
                    <a:srgbClr val="000000">
                      <a:alpha val="43137"/>
                    </a:srgbClr>
                  </a:outerShdw>
                </a:effectLst>
                <a:cs typeface="Tahoma" pitchFamily="34" charset="0"/>
              </a:endParaRPr>
            </a:p>
          </p:txBody>
        </p:sp>
        <p:sp>
          <p:nvSpPr>
            <p:cNvPr id="63" name="AutoShape 68"/>
            <p:cNvSpPr>
              <a:spLocks noChangeArrowheads="1"/>
            </p:cNvSpPr>
            <p:nvPr/>
          </p:nvSpPr>
          <p:spPr bwMode="auto">
            <a:xfrm>
              <a:off x="4659128" y="5481435"/>
              <a:ext cx="417110" cy="193087"/>
            </a:xfrm>
            <a:prstGeom prst="rightArrow">
              <a:avLst>
                <a:gd name="adj1" fmla="val 50000"/>
                <a:gd name="adj2" fmla="val 54006"/>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defRPr/>
              </a:pPr>
              <a:endParaRPr lang="en-US" sz="1400" dirty="0">
                <a:effectLst>
                  <a:outerShdw blurRad="38100" dist="38100" dir="2700000" algn="tl">
                    <a:srgbClr val="000000">
                      <a:alpha val="43137"/>
                    </a:srgbClr>
                  </a:outerShdw>
                </a:effectLst>
                <a:cs typeface="Tahoma" pitchFamily="34" charset="0"/>
              </a:endParaRPr>
            </a:p>
          </p:txBody>
        </p:sp>
        <p:sp>
          <p:nvSpPr>
            <p:cNvPr id="64" name="AutoShape 69"/>
            <p:cNvSpPr>
              <a:spLocks noChangeArrowheads="1"/>
            </p:cNvSpPr>
            <p:nvPr/>
          </p:nvSpPr>
          <p:spPr bwMode="auto">
            <a:xfrm>
              <a:off x="4659128" y="5916681"/>
              <a:ext cx="1544695" cy="193087"/>
            </a:xfrm>
            <a:prstGeom prst="rightArrow">
              <a:avLst>
                <a:gd name="adj1" fmla="val 50278"/>
                <a:gd name="adj2" fmla="val 50741"/>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defRPr/>
              </a:pPr>
              <a:endParaRPr lang="en-US" sz="1400" dirty="0">
                <a:effectLst>
                  <a:outerShdw blurRad="38100" dist="38100" dir="2700000" algn="tl">
                    <a:srgbClr val="000000">
                      <a:alpha val="43137"/>
                    </a:srgbClr>
                  </a:outerShdw>
                </a:effectLst>
                <a:cs typeface="Tahoma" pitchFamily="34" charset="0"/>
              </a:endParaRPr>
            </a:p>
          </p:txBody>
        </p:sp>
        <p:sp>
          <p:nvSpPr>
            <p:cNvPr id="65" name="AutoShape 70"/>
            <p:cNvSpPr>
              <a:spLocks noChangeArrowheads="1"/>
            </p:cNvSpPr>
            <p:nvPr/>
          </p:nvSpPr>
          <p:spPr bwMode="auto">
            <a:xfrm>
              <a:off x="5787780" y="5481435"/>
              <a:ext cx="416044" cy="193087"/>
            </a:xfrm>
            <a:prstGeom prst="rightArrow">
              <a:avLst>
                <a:gd name="adj1" fmla="val 50000"/>
                <a:gd name="adj2" fmla="val 53867"/>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defRPr/>
              </a:pPr>
              <a:endParaRPr lang="en-US" sz="1400" dirty="0">
                <a:effectLst>
                  <a:outerShdw blurRad="38100" dist="38100" dir="2700000" algn="tl">
                    <a:srgbClr val="000000">
                      <a:alpha val="43137"/>
                    </a:srgbClr>
                  </a:outerShdw>
                </a:effectLst>
                <a:cs typeface="Tahoma" pitchFamily="34" charset="0"/>
              </a:endParaRPr>
            </a:p>
          </p:txBody>
        </p:sp>
        <p:grpSp>
          <p:nvGrpSpPr>
            <p:cNvPr id="37987" name="AutoShape 71"/>
            <p:cNvGrpSpPr>
              <a:grpSpLocks/>
            </p:cNvGrpSpPr>
            <p:nvPr/>
          </p:nvGrpSpPr>
          <p:grpSpPr bwMode="auto">
            <a:xfrm>
              <a:off x="5260053" y="4816325"/>
              <a:ext cx="304345" cy="545284"/>
              <a:chOff x="5565648" y="4907280"/>
              <a:chExt cx="292608" cy="524256"/>
            </a:xfrm>
          </p:grpSpPr>
          <p:pic>
            <p:nvPicPr>
              <p:cNvPr id="38009" name="AutoShape 7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5648" y="4907280"/>
                <a:ext cx="292608" cy="524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5387" name="Text Box 59"/>
              <p:cNvSpPr txBox="1">
                <a:spLocks noChangeArrowheads="1"/>
              </p:cNvSpPr>
              <p:nvPr/>
            </p:nvSpPr>
            <p:spPr bwMode="auto">
              <a:xfrm rot="5400000">
                <a:off x="5533751" y="5080535"/>
                <a:ext cx="366781" cy="88905"/>
              </a:xfrm>
              <a:prstGeom prst="rect">
                <a:avLst/>
              </a:prstGeom>
              <a:noFill/>
              <a:ln w="9525">
                <a:noFill/>
                <a:miter lim="800000"/>
                <a:headEnd/>
                <a:tailEnd/>
              </a:ln>
            </p:spPr>
            <p:txBody>
              <a:bodyPr rot="10800000" vert="eaVert" wrap="none" anchor="ctr"/>
              <a:lstStyle/>
              <a:p>
                <a:pPr>
                  <a:defRPr/>
                </a:pPr>
                <a:endParaRPr lang="en-US" sz="1400">
                  <a:solidFill>
                    <a:srgbClr val="FFFFFF"/>
                  </a:solidFill>
                  <a:effectLst>
                    <a:outerShdw blurRad="38100" dist="38100" dir="2700000" algn="tl">
                      <a:srgbClr val="C0C0C0"/>
                    </a:outerShdw>
                  </a:effectLst>
                  <a:latin typeface="Arial" charset="0"/>
                  <a:ea typeface="+mn-ea"/>
                  <a:cs typeface="Tahoma" pitchFamily="1" charset="0"/>
                </a:endParaRPr>
              </a:p>
            </p:txBody>
          </p:sp>
        </p:grpSp>
        <p:sp>
          <p:nvSpPr>
            <p:cNvPr id="67" name="AutoShape 59"/>
            <p:cNvSpPr>
              <a:spLocks noChangeArrowheads="1"/>
            </p:cNvSpPr>
            <p:nvPr/>
          </p:nvSpPr>
          <p:spPr bwMode="auto">
            <a:xfrm>
              <a:off x="5040124" y="4264091"/>
              <a:ext cx="800840" cy="635950"/>
            </a:xfrm>
            <a:prstGeom prst="flowChartMultidocument">
              <a:avLst/>
            </a:prstGeom>
            <a:solidFill>
              <a:srgbClr val="FF000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lvl1pPr>
                <a:defRPr sz="2400" b="1">
                  <a:solidFill>
                    <a:schemeClr val="tx1"/>
                  </a:solidFill>
                  <a:latin typeface="Arial Narrow" charset="0"/>
                  <a:ea typeface="ＭＳ Ｐゴシック" charset="0"/>
                  <a:cs typeface="ＭＳ Ｐゴシック" charset="0"/>
                </a:defRPr>
              </a:lvl1pPr>
              <a:lvl2pPr marL="37931725" indent="-37474525">
                <a:defRPr sz="2400" b="1">
                  <a:solidFill>
                    <a:schemeClr val="tx1"/>
                  </a:solidFill>
                  <a:latin typeface="Arial Narrow" charset="0"/>
                  <a:ea typeface="ＭＳ Ｐゴシック" charset="0"/>
                </a:defRPr>
              </a:lvl2pPr>
              <a:lvl3pPr>
                <a:defRPr sz="2400" b="1">
                  <a:solidFill>
                    <a:schemeClr val="tx1"/>
                  </a:solidFill>
                  <a:latin typeface="Arial Narrow" charset="0"/>
                  <a:ea typeface="ＭＳ Ｐゴシック" charset="0"/>
                </a:defRPr>
              </a:lvl3pPr>
              <a:lvl4pPr>
                <a:defRPr sz="2400" b="1">
                  <a:solidFill>
                    <a:schemeClr val="tx1"/>
                  </a:solidFill>
                  <a:latin typeface="Arial Narrow" charset="0"/>
                  <a:ea typeface="ＭＳ Ｐゴシック" charset="0"/>
                </a:defRPr>
              </a:lvl4pPr>
              <a:lvl5pPr>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a:defRPr/>
              </a:pPr>
              <a:r>
                <a:rPr lang="it-IT" sz="1000">
                  <a:solidFill>
                    <a:srgbClr val="FFFFCC"/>
                  </a:solidFill>
                  <a:effectLst>
                    <a:outerShdw blurRad="38100" dist="38100" dir="2700000" algn="tl">
                      <a:srgbClr val="DDDDDD"/>
                    </a:outerShdw>
                  </a:effectLst>
                  <a:cs typeface="Tahoma" charset="0"/>
                </a:rPr>
                <a:t>NoC</a:t>
              </a:r>
            </a:p>
            <a:p>
              <a:pPr>
                <a:defRPr/>
              </a:pPr>
              <a:r>
                <a:rPr lang="it-IT" sz="1000">
                  <a:solidFill>
                    <a:srgbClr val="FFFFCC"/>
                  </a:solidFill>
                  <a:effectLst>
                    <a:outerShdw blurRad="38100" dist="38100" dir="2700000" algn="tl">
                      <a:srgbClr val="DDDDDD"/>
                    </a:outerShdw>
                  </a:effectLst>
                  <a:cs typeface="Tahoma" charset="0"/>
                </a:rPr>
                <a:t>Blocks</a:t>
              </a:r>
            </a:p>
          </p:txBody>
        </p:sp>
        <p:sp>
          <p:nvSpPr>
            <p:cNvPr id="68" name="AutoShape 72"/>
            <p:cNvSpPr>
              <a:spLocks noChangeArrowheads="1"/>
            </p:cNvSpPr>
            <p:nvPr/>
          </p:nvSpPr>
          <p:spPr bwMode="auto">
            <a:xfrm>
              <a:off x="6805487" y="4949112"/>
              <a:ext cx="417110" cy="193087"/>
            </a:xfrm>
            <a:prstGeom prst="rightArrow">
              <a:avLst>
                <a:gd name="adj1" fmla="val 50000"/>
                <a:gd name="adj2" fmla="val 54005"/>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defRPr/>
              </a:pPr>
              <a:endParaRPr lang="en-US" sz="1400" dirty="0">
                <a:effectLst>
                  <a:outerShdw blurRad="38100" dist="38100" dir="2700000" algn="tl">
                    <a:srgbClr val="000000">
                      <a:alpha val="43137"/>
                    </a:srgbClr>
                  </a:outerShdw>
                </a:effectLst>
                <a:cs typeface="Tahoma" pitchFamily="34" charset="0"/>
              </a:endParaRPr>
            </a:p>
          </p:txBody>
        </p:sp>
        <p:sp>
          <p:nvSpPr>
            <p:cNvPr id="69" name="AutoShape 73"/>
            <p:cNvSpPr>
              <a:spLocks noChangeArrowheads="1"/>
            </p:cNvSpPr>
            <p:nvPr/>
          </p:nvSpPr>
          <p:spPr bwMode="auto">
            <a:xfrm>
              <a:off x="6805487" y="5432363"/>
              <a:ext cx="417110" cy="193087"/>
            </a:xfrm>
            <a:prstGeom prst="rightArrow">
              <a:avLst>
                <a:gd name="adj1" fmla="val 50000"/>
                <a:gd name="adj2" fmla="val 54006"/>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defRPr/>
              </a:pPr>
              <a:endParaRPr lang="en-US" sz="1400" dirty="0">
                <a:effectLst>
                  <a:outerShdw blurRad="38100" dist="38100" dir="2700000" algn="tl">
                    <a:srgbClr val="000000">
                      <a:alpha val="43137"/>
                    </a:srgbClr>
                  </a:outerShdw>
                </a:effectLst>
                <a:cs typeface="Tahoma" pitchFamily="34" charset="0"/>
              </a:endParaRPr>
            </a:p>
          </p:txBody>
        </p:sp>
        <p:sp>
          <p:nvSpPr>
            <p:cNvPr id="70" name="AutoShape 74"/>
            <p:cNvSpPr>
              <a:spLocks noChangeArrowheads="1"/>
            </p:cNvSpPr>
            <p:nvPr/>
          </p:nvSpPr>
          <p:spPr bwMode="auto">
            <a:xfrm>
              <a:off x="6805487" y="5867609"/>
              <a:ext cx="417110" cy="193087"/>
            </a:xfrm>
            <a:prstGeom prst="rightArrow">
              <a:avLst>
                <a:gd name="adj1" fmla="val 50000"/>
                <a:gd name="adj2" fmla="val 54006"/>
              </a:avLst>
            </a:prstGeom>
            <a:solidFill>
              <a:srgbClr val="0070C0"/>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defRPr/>
              </a:pPr>
              <a:endParaRPr lang="en-US" sz="1400" dirty="0">
                <a:effectLst>
                  <a:outerShdw blurRad="38100" dist="38100" dir="2700000" algn="tl">
                    <a:srgbClr val="000000">
                      <a:alpha val="43137"/>
                    </a:srgbClr>
                  </a:outerShdw>
                </a:effectLst>
                <a:cs typeface="Tahoma" pitchFamily="34" charset="0"/>
              </a:endParaRPr>
            </a:p>
          </p:txBody>
        </p:sp>
        <p:sp>
          <p:nvSpPr>
            <p:cNvPr id="71" name="AutoShape 61"/>
            <p:cNvSpPr>
              <a:spLocks noChangeArrowheads="1"/>
            </p:cNvSpPr>
            <p:nvPr/>
          </p:nvSpPr>
          <p:spPr bwMode="auto">
            <a:xfrm>
              <a:off x="8228569" y="5530507"/>
              <a:ext cx="600596" cy="580327"/>
            </a:xfrm>
            <a:prstGeom prst="flowChartMultidocument">
              <a:avLst/>
            </a:prstGeom>
            <a:solidFill>
              <a:srgbClr val="92D050"/>
            </a:solidFill>
            <a:ln>
              <a:headEnd/>
              <a:tailEnd/>
            </a:ln>
          </p:spPr>
          <p:style>
            <a:lnRef idx="0">
              <a:schemeClr val="accent3"/>
            </a:lnRef>
            <a:fillRef idx="3">
              <a:schemeClr val="accent3"/>
            </a:fillRef>
            <a:effectRef idx="3">
              <a:schemeClr val="accent3"/>
            </a:effectRef>
            <a:fontRef idx="minor">
              <a:schemeClr val="lt1"/>
            </a:fontRef>
          </p:style>
          <p:txBody>
            <a:bodyPr wrap="none" lIns="90000" tIns="46800" rIns="90000" bIns="46800"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cs typeface="ＭＳ Ｐゴシック" charset="0"/>
                </a:defRPr>
              </a:lvl1pPr>
              <a:lvl2pPr marL="37931725" indent="-37474525"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9pPr>
            </a:lstStyle>
            <a:p>
              <a:pPr>
                <a:buClr>
                  <a:srgbClr val="000000"/>
                </a:buClr>
                <a:buSzPct val="100000"/>
                <a:buFont typeface="Arial" charset="0"/>
                <a:buNone/>
                <a:defRPr/>
              </a:pPr>
              <a:r>
                <a:rPr lang="en-GB" sz="1000">
                  <a:effectLst>
                    <a:outerShdw blurRad="38100" dist="38100" dir="2700000" algn="tl">
                      <a:srgbClr val="DDDDDD"/>
                    </a:outerShdw>
                  </a:effectLst>
                  <a:cs typeface="Tahoma" charset="0"/>
                </a:rPr>
                <a:t>ASIC</a:t>
              </a:r>
            </a:p>
          </p:txBody>
        </p:sp>
        <p:sp>
          <p:nvSpPr>
            <p:cNvPr id="72" name="AutoShape 12"/>
            <p:cNvSpPr>
              <a:spLocks noChangeArrowheads="1"/>
            </p:cNvSpPr>
            <p:nvPr/>
          </p:nvSpPr>
          <p:spPr bwMode="auto">
            <a:xfrm>
              <a:off x="3936919" y="4464795"/>
              <a:ext cx="722209" cy="1790054"/>
            </a:xfrm>
            <a:prstGeom prst="can">
              <a:avLst>
                <a:gd name="adj" fmla="val 35010"/>
              </a:avLst>
            </a:prstGeom>
            <a:solidFill>
              <a:srgbClr val="FF0000"/>
            </a:solidFill>
            <a:ln>
              <a:headEnd/>
              <a:tailEnd/>
            </a:ln>
          </p:spPr>
          <p:style>
            <a:lnRef idx="0">
              <a:schemeClr val="accent2"/>
            </a:lnRef>
            <a:fillRef idx="3">
              <a:schemeClr val="accent2"/>
            </a:fillRef>
            <a:effectRef idx="3">
              <a:schemeClr val="accent2"/>
            </a:effectRef>
            <a:fontRef idx="minor">
              <a:schemeClr val="lt1"/>
            </a:fontRef>
          </p:style>
          <p:txBody>
            <a:bodyPr wrap="none" lIns="90000" tIns="46800" rIns="90000" bIns="46800"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cs typeface="ＭＳ Ｐゴシック" charset="0"/>
                </a:defRPr>
              </a:lvl1pPr>
              <a:lvl2pPr marL="37931725" indent="-37474525"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9pPr>
            </a:lstStyle>
            <a:p>
              <a:pPr>
                <a:buClr>
                  <a:srgbClr val="FFFF99"/>
                </a:buClr>
                <a:buSzPct val="100000"/>
                <a:buFont typeface="Arial" charset="0"/>
                <a:buNone/>
                <a:defRPr/>
              </a:pPr>
              <a:r>
                <a:rPr lang="en-GB" sz="1000">
                  <a:solidFill>
                    <a:srgbClr val="FFFFCC"/>
                  </a:solidFill>
                  <a:effectLst>
                    <a:outerShdw blurRad="38100" dist="38100" dir="2700000" algn="tl">
                      <a:srgbClr val="DDDDDD"/>
                    </a:outerShdw>
                  </a:effectLst>
                  <a:cs typeface="Tahoma" charset="0"/>
                </a:rPr>
                <a:t>Topology</a:t>
              </a:r>
            </a:p>
            <a:p>
              <a:pPr>
                <a:buClr>
                  <a:srgbClr val="FFFF99"/>
                </a:buClr>
                <a:buSzPct val="100000"/>
                <a:buFont typeface="Arial" charset="0"/>
                <a:buNone/>
                <a:defRPr/>
              </a:pPr>
              <a:r>
                <a:rPr lang="en-GB" sz="1000">
                  <a:solidFill>
                    <a:srgbClr val="FFFFCC"/>
                  </a:solidFill>
                  <a:effectLst>
                    <a:outerShdw blurRad="38100" dist="38100" dir="2700000" algn="tl">
                      <a:srgbClr val="DDDDDD"/>
                    </a:outerShdw>
                  </a:effectLst>
                  <a:cs typeface="Tahoma" charset="0"/>
                </a:rPr>
                <a:t>Synthesis</a:t>
              </a:r>
            </a:p>
          </p:txBody>
        </p:sp>
        <p:sp>
          <p:nvSpPr>
            <p:cNvPr id="73" name="AutoShape 57"/>
            <p:cNvSpPr>
              <a:spLocks noChangeArrowheads="1"/>
            </p:cNvSpPr>
            <p:nvPr/>
          </p:nvSpPr>
          <p:spPr bwMode="auto">
            <a:xfrm>
              <a:off x="5065571" y="5287282"/>
              <a:ext cx="722209" cy="582461"/>
            </a:xfrm>
            <a:prstGeom prst="can">
              <a:avLst>
                <a:gd name="adj" fmla="val 14125"/>
              </a:avLst>
            </a:prstGeom>
            <a:solidFill>
              <a:srgbClr val="FF0000"/>
            </a:solidFill>
            <a:ln>
              <a:headEnd/>
              <a:tailEnd/>
            </a:ln>
          </p:spPr>
          <p:style>
            <a:lnRef idx="0">
              <a:schemeClr val="accent2"/>
            </a:lnRef>
            <a:fillRef idx="3">
              <a:schemeClr val="accent2"/>
            </a:fillRef>
            <a:effectRef idx="3">
              <a:schemeClr val="accent2"/>
            </a:effectRef>
            <a:fontRef idx="minor">
              <a:schemeClr val="lt1"/>
            </a:fontRef>
          </p:style>
          <p:txBody>
            <a:bodyPr wrap="none" lIns="90000" tIns="46800" rIns="90000" bIns="46800"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cs typeface="ＭＳ Ｐゴシック" charset="0"/>
                </a:defRPr>
              </a:lvl1pPr>
              <a:lvl2pPr marL="37931725" indent="-37474525"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1"/>
                  </a:solidFill>
                  <a:latin typeface="Arial Narrow" charset="0"/>
                  <a:ea typeface="ＭＳ Ｐゴシック" charset="0"/>
                </a:defRPr>
              </a:lvl9pPr>
            </a:lstStyle>
            <a:p>
              <a:pPr>
                <a:buClr>
                  <a:srgbClr val="FFFF99"/>
                </a:buClr>
                <a:buSzPct val="100000"/>
                <a:buFont typeface="Arial" charset="0"/>
                <a:buNone/>
                <a:defRPr/>
              </a:pPr>
              <a:r>
                <a:rPr lang="en-GB" sz="1000">
                  <a:solidFill>
                    <a:srgbClr val="FFFFCC"/>
                  </a:solidFill>
                  <a:effectLst>
                    <a:outerShdw blurRad="38100" dist="38100" dir="2700000" algn="tl">
                      <a:srgbClr val="DDDDDD"/>
                    </a:outerShdw>
                  </a:effectLst>
                  <a:cs typeface="Tahoma" charset="0"/>
                </a:rPr>
                <a:t>Topology</a:t>
              </a:r>
            </a:p>
            <a:p>
              <a:pPr>
                <a:buClr>
                  <a:srgbClr val="FFFF99"/>
                </a:buClr>
                <a:buSzPct val="100000"/>
                <a:buFont typeface="Arial" charset="0"/>
                <a:buNone/>
                <a:defRPr/>
              </a:pPr>
              <a:r>
                <a:rPr lang="en-GB" sz="1000">
                  <a:solidFill>
                    <a:srgbClr val="FFFFCC"/>
                  </a:solidFill>
                  <a:effectLst>
                    <a:outerShdw blurRad="38100" dist="38100" dir="2700000" algn="tl">
                      <a:srgbClr val="DDDDDD"/>
                    </a:outerShdw>
                  </a:effectLst>
                  <a:cs typeface="Tahoma" charset="0"/>
                </a:rPr>
                <a:t>Generation</a:t>
              </a:r>
            </a:p>
          </p:txBody>
        </p:sp>
      </p:grpSp>
      <p:grpSp>
        <p:nvGrpSpPr>
          <p:cNvPr id="5" name="Group 76"/>
          <p:cNvGrpSpPr>
            <a:grpSpLocks/>
          </p:cNvGrpSpPr>
          <p:nvPr/>
        </p:nvGrpSpPr>
        <p:grpSpPr bwMode="auto">
          <a:xfrm>
            <a:off x="176213" y="4208520"/>
            <a:ext cx="2384425" cy="2247900"/>
            <a:chOff x="201673" y="4236879"/>
            <a:chExt cx="2383536" cy="2248143"/>
          </a:xfrm>
        </p:grpSpPr>
        <p:sp>
          <p:nvSpPr>
            <p:cNvPr id="3081" name="Rectangle 9"/>
            <p:cNvSpPr>
              <a:spLocks noChangeArrowheads="1"/>
            </p:cNvSpPr>
            <p:nvPr/>
          </p:nvSpPr>
          <p:spPr bwMode="auto">
            <a:xfrm>
              <a:off x="307995" y="4236879"/>
              <a:ext cx="964840" cy="1079617"/>
            </a:xfrm>
            <a:prstGeom prst="rect">
              <a:avLst/>
            </a:prstGeom>
            <a:solidFill>
              <a:srgbClr val="898989"/>
            </a:solidFill>
            <a:ln w="12700" cap="sq">
              <a:noFill/>
              <a:miter lim="800000"/>
              <a:headEnd type="none" w="sm" len="sm"/>
              <a:tailEnd type="none" w="sm" len="sm"/>
            </a:ln>
          </p:spPr>
          <p:txBody>
            <a:bodyPr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082" name="Rectangle 10"/>
            <p:cNvSpPr>
              <a:spLocks noChangeArrowheads="1"/>
            </p:cNvSpPr>
            <p:nvPr/>
          </p:nvSpPr>
          <p:spPr bwMode="auto">
            <a:xfrm>
              <a:off x="379407" y="4317851"/>
              <a:ext cx="177734" cy="200047"/>
            </a:xfrm>
            <a:prstGeom prst="rect">
              <a:avLst/>
            </a:prstGeom>
            <a:solidFill>
              <a:srgbClr val="33CC33"/>
            </a:solidFill>
            <a:ln w="12700" cap="sq">
              <a:solidFill>
                <a:srgbClr val="C10209"/>
              </a:solidFill>
              <a:miter lim="800000"/>
              <a:headEnd type="none" w="sm" len="sm"/>
              <a:tailEnd type="none" w="sm" len="sm"/>
            </a:ln>
          </p:spPr>
          <p:txBody>
            <a:bodyPr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083" name="Rectangle 11"/>
            <p:cNvSpPr>
              <a:spLocks noChangeArrowheads="1"/>
            </p:cNvSpPr>
            <p:nvPr/>
          </p:nvSpPr>
          <p:spPr bwMode="auto">
            <a:xfrm>
              <a:off x="593639" y="4317851"/>
              <a:ext cx="177734" cy="200047"/>
            </a:xfrm>
            <a:prstGeom prst="rect">
              <a:avLst/>
            </a:prstGeom>
            <a:solidFill>
              <a:srgbClr val="33CC33"/>
            </a:solidFill>
            <a:ln w="12700" cap="sq">
              <a:solidFill>
                <a:srgbClr val="C10209"/>
              </a:solidFill>
              <a:miter lim="800000"/>
              <a:headEnd type="none" w="sm" len="sm"/>
              <a:tailEnd type="none" w="sm" len="sm"/>
            </a:ln>
          </p:spPr>
          <p:txBody>
            <a:bodyPr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084" name="Rectangle 12"/>
            <p:cNvSpPr>
              <a:spLocks noChangeArrowheads="1"/>
            </p:cNvSpPr>
            <p:nvPr/>
          </p:nvSpPr>
          <p:spPr bwMode="auto">
            <a:xfrm>
              <a:off x="807872" y="4317851"/>
              <a:ext cx="177734" cy="200047"/>
            </a:xfrm>
            <a:prstGeom prst="rect">
              <a:avLst/>
            </a:prstGeom>
            <a:solidFill>
              <a:srgbClr val="33CC33"/>
            </a:solidFill>
            <a:ln w="12700" cap="sq">
              <a:solidFill>
                <a:srgbClr val="C10209"/>
              </a:solidFill>
              <a:miter lim="800000"/>
              <a:headEnd type="none" w="sm" len="sm"/>
              <a:tailEnd type="none" w="sm" len="sm"/>
            </a:ln>
          </p:spPr>
          <p:txBody>
            <a:bodyPr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085" name="Rectangle 13"/>
            <p:cNvSpPr>
              <a:spLocks noChangeArrowheads="1"/>
            </p:cNvSpPr>
            <p:nvPr/>
          </p:nvSpPr>
          <p:spPr bwMode="auto">
            <a:xfrm>
              <a:off x="1022104" y="4317851"/>
              <a:ext cx="177734" cy="200047"/>
            </a:xfrm>
            <a:prstGeom prst="rect">
              <a:avLst/>
            </a:prstGeom>
            <a:solidFill>
              <a:srgbClr val="33CC33"/>
            </a:solidFill>
            <a:ln w="12700" cap="sq">
              <a:solidFill>
                <a:srgbClr val="C10209"/>
              </a:solidFill>
              <a:miter lim="800000"/>
              <a:headEnd type="none" w="sm" len="sm"/>
              <a:tailEnd type="none" w="sm" len="sm"/>
            </a:ln>
          </p:spPr>
          <p:txBody>
            <a:bodyPr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086" name="Rectangle 14"/>
            <p:cNvSpPr>
              <a:spLocks noChangeArrowheads="1"/>
            </p:cNvSpPr>
            <p:nvPr/>
          </p:nvSpPr>
          <p:spPr bwMode="auto">
            <a:xfrm>
              <a:off x="379407" y="4557589"/>
              <a:ext cx="177734" cy="200047"/>
            </a:xfrm>
            <a:prstGeom prst="rect">
              <a:avLst/>
            </a:prstGeom>
            <a:solidFill>
              <a:srgbClr val="33CC33"/>
            </a:solidFill>
            <a:ln w="12700" cap="sq">
              <a:solidFill>
                <a:srgbClr val="C10209"/>
              </a:solidFill>
              <a:miter lim="800000"/>
              <a:headEnd type="none" w="sm" len="sm"/>
              <a:tailEnd type="none" w="sm" len="sm"/>
            </a:ln>
          </p:spPr>
          <p:txBody>
            <a:bodyPr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087" name="Rectangle 15"/>
            <p:cNvSpPr>
              <a:spLocks noChangeArrowheads="1"/>
            </p:cNvSpPr>
            <p:nvPr/>
          </p:nvSpPr>
          <p:spPr bwMode="auto">
            <a:xfrm>
              <a:off x="593639" y="4557589"/>
              <a:ext cx="177734" cy="200047"/>
            </a:xfrm>
            <a:prstGeom prst="rect">
              <a:avLst/>
            </a:prstGeom>
            <a:solidFill>
              <a:srgbClr val="33CC33"/>
            </a:solidFill>
            <a:ln w="12700" cap="sq">
              <a:solidFill>
                <a:srgbClr val="C10209"/>
              </a:solidFill>
              <a:miter lim="800000"/>
              <a:headEnd type="none" w="sm" len="sm"/>
              <a:tailEnd type="none" w="sm" len="sm"/>
            </a:ln>
          </p:spPr>
          <p:txBody>
            <a:bodyPr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088" name="Rectangle 16"/>
            <p:cNvSpPr>
              <a:spLocks noChangeArrowheads="1"/>
            </p:cNvSpPr>
            <p:nvPr/>
          </p:nvSpPr>
          <p:spPr bwMode="auto">
            <a:xfrm>
              <a:off x="807872" y="4557589"/>
              <a:ext cx="177734" cy="200047"/>
            </a:xfrm>
            <a:prstGeom prst="rect">
              <a:avLst/>
            </a:prstGeom>
            <a:solidFill>
              <a:srgbClr val="33CC33"/>
            </a:solidFill>
            <a:ln w="12700" cap="sq">
              <a:solidFill>
                <a:srgbClr val="C10209"/>
              </a:solidFill>
              <a:miter lim="800000"/>
              <a:headEnd type="none" w="sm" len="sm"/>
              <a:tailEnd type="none" w="sm" len="sm"/>
            </a:ln>
          </p:spPr>
          <p:txBody>
            <a:bodyPr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089" name="Rectangle 17"/>
            <p:cNvSpPr>
              <a:spLocks noChangeArrowheads="1"/>
            </p:cNvSpPr>
            <p:nvPr/>
          </p:nvSpPr>
          <p:spPr bwMode="auto">
            <a:xfrm>
              <a:off x="1022104" y="4557589"/>
              <a:ext cx="177734" cy="200047"/>
            </a:xfrm>
            <a:prstGeom prst="rect">
              <a:avLst/>
            </a:prstGeom>
            <a:solidFill>
              <a:srgbClr val="33CC33"/>
            </a:solidFill>
            <a:ln w="12700" cap="sq">
              <a:solidFill>
                <a:srgbClr val="C10209"/>
              </a:solidFill>
              <a:miter lim="800000"/>
              <a:headEnd type="none" w="sm" len="sm"/>
              <a:tailEnd type="none" w="sm" len="sm"/>
            </a:ln>
          </p:spPr>
          <p:txBody>
            <a:bodyPr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090" name="Rectangle 18"/>
            <p:cNvSpPr>
              <a:spLocks noChangeArrowheads="1"/>
            </p:cNvSpPr>
            <p:nvPr/>
          </p:nvSpPr>
          <p:spPr bwMode="auto">
            <a:xfrm>
              <a:off x="379407" y="4797328"/>
              <a:ext cx="177734" cy="200047"/>
            </a:xfrm>
            <a:prstGeom prst="rect">
              <a:avLst/>
            </a:prstGeom>
            <a:solidFill>
              <a:srgbClr val="33CC33"/>
            </a:solidFill>
            <a:ln w="12700" cap="sq">
              <a:solidFill>
                <a:srgbClr val="C10209"/>
              </a:solidFill>
              <a:miter lim="800000"/>
              <a:headEnd type="none" w="sm" len="sm"/>
              <a:tailEnd type="none" w="sm" len="sm"/>
            </a:ln>
          </p:spPr>
          <p:txBody>
            <a:bodyPr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091" name="Rectangle 19"/>
            <p:cNvSpPr>
              <a:spLocks noChangeArrowheads="1"/>
            </p:cNvSpPr>
            <p:nvPr/>
          </p:nvSpPr>
          <p:spPr bwMode="auto">
            <a:xfrm>
              <a:off x="593639" y="4797328"/>
              <a:ext cx="177734" cy="200047"/>
            </a:xfrm>
            <a:prstGeom prst="rect">
              <a:avLst/>
            </a:prstGeom>
            <a:solidFill>
              <a:srgbClr val="33CC33"/>
            </a:solidFill>
            <a:ln w="12700" cap="sq">
              <a:solidFill>
                <a:srgbClr val="C10209"/>
              </a:solidFill>
              <a:miter lim="800000"/>
              <a:headEnd type="none" w="sm" len="sm"/>
              <a:tailEnd type="none" w="sm" len="sm"/>
            </a:ln>
          </p:spPr>
          <p:txBody>
            <a:bodyPr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092" name="Rectangle 20"/>
            <p:cNvSpPr>
              <a:spLocks noChangeArrowheads="1"/>
            </p:cNvSpPr>
            <p:nvPr/>
          </p:nvSpPr>
          <p:spPr bwMode="auto">
            <a:xfrm>
              <a:off x="807872" y="4797328"/>
              <a:ext cx="177734" cy="200047"/>
            </a:xfrm>
            <a:prstGeom prst="rect">
              <a:avLst/>
            </a:prstGeom>
            <a:solidFill>
              <a:srgbClr val="33CC33"/>
            </a:solidFill>
            <a:ln w="12700" cap="sq">
              <a:solidFill>
                <a:srgbClr val="C10209"/>
              </a:solidFill>
              <a:miter lim="800000"/>
              <a:headEnd type="none" w="sm" len="sm"/>
              <a:tailEnd type="none" w="sm" len="sm"/>
            </a:ln>
          </p:spPr>
          <p:txBody>
            <a:bodyPr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093" name="Rectangle 21"/>
            <p:cNvSpPr>
              <a:spLocks noChangeArrowheads="1"/>
            </p:cNvSpPr>
            <p:nvPr/>
          </p:nvSpPr>
          <p:spPr bwMode="auto">
            <a:xfrm>
              <a:off x="1022104" y="4797328"/>
              <a:ext cx="177734" cy="200047"/>
            </a:xfrm>
            <a:prstGeom prst="rect">
              <a:avLst/>
            </a:prstGeom>
            <a:solidFill>
              <a:srgbClr val="33CC33"/>
            </a:solidFill>
            <a:ln w="12700" cap="sq">
              <a:solidFill>
                <a:srgbClr val="C10209"/>
              </a:solidFill>
              <a:miter lim="800000"/>
              <a:headEnd type="none" w="sm" len="sm"/>
              <a:tailEnd type="none" w="sm" len="sm"/>
            </a:ln>
          </p:spPr>
          <p:txBody>
            <a:bodyPr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094" name="Rectangle 22"/>
            <p:cNvSpPr>
              <a:spLocks noChangeArrowheads="1"/>
            </p:cNvSpPr>
            <p:nvPr/>
          </p:nvSpPr>
          <p:spPr bwMode="auto">
            <a:xfrm>
              <a:off x="379407" y="5037065"/>
              <a:ext cx="177734" cy="201635"/>
            </a:xfrm>
            <a:prstGeom prst="rect">
              <a:avLst/>
            </a:prstGeom>
            <a:solidFill>
              <a:srgbClr val="33CC33"/>
            </a:solidFill>
            <a:ln w="12700" cap="sq">
              <a:solidFill>
                <a:srgbClr val="C10209"/>
              </a:solidFill>
              <a:miter lim="800000"/>
              <a:headEnd type="none" w="sm" len="sm"/>
              <a:tailEnd type="none" w="sm" len="sm"/>
            </a:ln>
          </p:spPr>
          <p:txBody>
            <a:bodyPr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095" name="Rectangle 23"/>
            <p:cNvSpPr>
              <a:spLocks noChangeArrowheads="1"/>
            </p:cNvSpPr>
            <p:nvPr/>
          </p:nvSpPr>
          <p:spPr bwMode="auto">
            <a:xfrm>
              <a:off x="593639" y="5037065"/>
              <a:ext cx="177734" cy="201635"/>
            </a:xfrm>
            <a:prstGeom prst="rect">
              <a:avLst/>
            </a:prstGeom>
            <a:solidFill>
              <a:srgbClr val="33CC33"/>
            </a:solidFill>
            <a:ln w="12700" cap="sq">
              <a:solidFill>
                <a:srgbClr val="C10209"/>
              </a:solidFill>
              <a:miter lim="800000"/>
              <a:headEnd type="none" w="sm" len="sm"/>
              <a:tailEnd type="none" w="sm" len="sm"/>
            </a:ln>
          </p:spPr>
          <p:txBody>
            <a:bodyPr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096" name="Rectangle 24"/>
            <p:cNvSpPr>
              <a:spLocks noChangeArrowheads="1"/>
            </p:cNvSpPr>
            <p:nvPr/>
          </p:nvSpPr>
          <p:spPr bwMode="auto">
            <a:xfrm>
              <a:off x="807872" y="5037065"/>
              <a:ext cx="177734" cy="201635"/>
            </a:xfrm>
            <a:prstGeom prst="rect">
              <a:avLst/>
            </a:prstGeom>
            <a:solidFill>
              <a:srgbClr val="33CC33"/>
            </a:solidFill>
            <a:ln w="12700" cap="sq">
              <a:solidFill>
                <a:srgbClr val="C10209"/>
              </a:solidFill>
              <a:miter lim="800000"/>
              <a:headEnd type="none" w="sm" len="sm"/>
              <a:tailEnd type="none" w="sm" len="sm"/>
            </a:ln>
          </p:spPr>
          <p:txBody>
            <a:bodyPr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097" name="Rectangle 25"/>
            <p:cNvSpPr>
              <a:spLocks noChangeArrowheads="1"/>
            </p:cNvSpPr>
            <p:nvPr/>
          </p:nvSpPr>
          <p:spPr bwMode="auto">
            <a:xfrm>
              <a:off x="1022104" y="5037065"/>
              <a:ext cx="177734" cy="201635"/>
            </a:xfrm>
            <a:prstGeom prst="rect">
              <a:avLst/>
            </a:prstGeom>
            <a:solidFill>
              <a:srgbClr val="33CC33"/>
            </a:solidFill>
            <a:ln w="12700" cap="sq">
              <a:solidFill>
                <a:srgbClr val="C10209"/>
              </a:solidFill>
              <a:miter lim="800000"/>
              <a:headEnd type="none" w="sm" len="sm"/>
              <a:tailEnd type="none" w="sm" len="sm"/>
            </a:ln>
          </p:spPr>
          <p:txBody>
            <a:bodyPr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098" name="Arc 26"/>
            <p:cNvSpPr>
              <a:spLocks/>
            </p:cNvSpPr>
            <p:nvPr/>
          </p:nvSpPr>
          <p:spPr bwMode="auto">
            <a:xfrm rot="-5400000">
              <a:off x="468253" y="4948219"/>
              <a:ext cx="80972" cy="258666"/>
            </a:xfrm>
            <a:custGeom>
              <a:avLst/>
              <a:gdLst>
                <a:gd name="T0" fmla="*/ 63 w 21600"/>
                <a:gd name="T1" fmla="*/ 0 h 40869"/>
                <a:gd name="T2" fmla="*/ 85 w 21600"/>
                <a:gd name="T3" fmla="*/ 1324 h 40869"/>
                <a:gd name="T4" fmla="*/ 0 w 21600"/>
                <a:gd name="T5" fmla="*/ 671 h 40869"/>
                <a:gd name="T6" fmla="*/ 0 60000 65536"/>
                <a:gd name="T7" fmla="*/ 0 60000 65536"/>
                <a:gd name="T8" fmla="*/ 0 60000 65536"/>
                <a:gd name="T9" fmla="*/ 0 w 21600"/>
                <a:gd name="T10" fmla="*/ 0 h 40869"/>
                <a:gd name="T11" fmla="*/ 21600 w 21600"/>
                <a:gd name="T12" fmla="*/ 40869 h 40869"/>
              </a:gdLst>
              <a:ahLst/>
              <a:cxnLst>
                <a:cxn ang="T6">
                  <a:pos x="T0" y="T1"/>
                </a:cxn>
                <a:cxn ang="T7">
                  <a:pos x="T2" y="T3"/>
                </a:cxn>
                <a:cxn ang="T8">
                  <a:pos x="T4" y="T5"/>
                </a:cxn>
              </a:cxnLst>
              <a:rect l="T9" t="T10" r="T11" b="T12"/>
              <a:pathLst>
                <a:path w="21600" h="40869" fill="none" extrusionOk="0">
                  <a:moveTo>
                    <a:pt x="5961" y="0"/>
                  </a:moveTo>
                  <a:cubicBezTo>
                    <a:pt x="15220" y="2659"/>
                    <a:pt x="21600" y="11127"/>
                    <a:pt x="21600" y="20761"/>
                  </a:cubicBezTo>
                  <a:cubicBezTo>
                    <a:pt x="21600" y="29645"/>
                    <a:pt x="16159" y="37624"/>
                    <a:pt x="7888" y="40869"/>
                  </a:cubicBezTo>
                </a:path>
                <a:path w="21600" h="40869" stroke="0" extrusionOk="0">
                  <a:moveTo>
                    <a:pt x="5961" y="0"/>
                  </a:moveTo>
                  <a:cubicBezTo>
                    <a:pt x="15220" y="2659"/>
                    <a:pt x="21600" y="11127"/>
                    <a:pt x="21600" y="20761"/>
                  </a:cubicBezTo>
                  <a:cubicBezTo>
                    <a:pt x="21600" y="29645"/>
                    <a:pt x="16159" y="37624"/>
                    <a:pt x="7888" y="40869"/>
                  </a:cubicBezTo>
                  <a:lnTo>
                    <a:pt x="0" y="20761"/>
                  </a:lnTo>
                  <a:close/>
                </a:path>
              </a:pathLst>
            </a:custGeom>
            <a:noFill/>
            <a:ln w="28575" cap="sq">
              <a:solidFill>
                <a:srgbClr val="C10209"/>
              </a:solidFill>
              <a:round/>
              <a:headEnd type="triangle" w="med" len="med"/>
              <a:tailEnd type="none" w="sm" len="sm"/>
            </a:ln>
          </p:spPr>
          <p:txBody>
            <a:bodyPr vert="eaVert"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099" name="Arc 27"/>
            <p:cNvSpPr>
              <a:spLocks/>
            </p:cNvSpPr>
            <p:nvPr/>
          </p:nvSpPr>
          <p:spPr bwMode="auto">
            <a:xfrm rot="5400000" flipV="1">
              <a:off x="531730" y="5029190"/>
              <a:ext cx="80971" cy="258666"/>
            </a:xfrm>
            <a:custGeom>
              <a:avLst/>
              <a:gdLst>
                <a:gd name="T0" fmla="*/ 63 w 21600"/>
                <a:gd name="T1" fmla="*/ 0 h 40869"/>
                <a:gd name="T2" fmla="*/ 85 w 21600"/>
                <a:gd name="T3" fmla="*/ 1324 h 40869"/>
                <a:gd name="T4" fmla="*/ 0 w 21600"/>
                <a:gd name="T5" fmla="*/ 671 h 40869"/>
                <a:gd name="T6" fmla="*/ 0 60000 65536"/>
                <a:gd name="T7" fmla="*/ 0 60000 65536"/>
                <a:gd name="T8" fmla="*/ 0 60000 65536"/>
                <a:gd name="T9" fmla="*/ 0 w 21600"/>
                <a:gd name="T10" fmla="*/ 0 h 40869"/>
                <a:gd name="T11" fmla="*/ 21600 w 21600"/>
                <a:gd name="T12" fmla="*/ 40869 h 40869"/>
              </a:gdLst>
              <a:ahLst/>
              <a:cxnLst>
                <a:cxn ang="T6">
                  <a:pos x="T0" y="T1"/>
                </a:cxn>
                <a:cxn ang="T7">
                  <a:pos x="T2" y="T3"/>
                </a:cxn>
                <a:cxn ang="T8">
                  <a:pos x="T4" y="T5"/>
                </a:cxn>
              </a:cxnLst>
              <a:rect l="T9" t="T10" r="T11" b="T12"/>
              <a:pathLst>
                <a:path w="21600" h="40869" fill="none" extrusionOk="0">
                  <a:moveTo>
                    <a:pt x="5961" y="0"/>
                  </a:moveTo>
                  <a:cubicBezTo>
                    <a:pt x="15220" y="2659"/>
                    <a:pt x="21600" y="11127"/>
                    <a:pt x="21600" y="20761"/>
                  </a:cubicBezTo>
                  <a:cubicBezTo>
                    <a:pt x="21600" y="29645"/>
                    <a:pt x="16159" y="37624"/>
                    <a:pt x="7888" y="40869"/>
                  </a:cubicBezTo>
                </a:path>
                <a:path w="21600" h="40869" stroke="0" extrusionOk="0">
                  <a:moveTo>
                    <a:pt x="5961" y="0"/>
                  </a:moveTo>
                  <a:cubicBezTo>
                    <a:pt x="15220" y="2659"/>
                    <a:pt x="21600" y="11127"/>
                    <a:pt x="21600" y="20761"/>
                  </a:cubicBezTo>
                  <a:cubicBezTo>
                    <a:pt x="21600" y="29645"/>
                    <a:pt x="16159" y="37624"/>
                    <a:pt x="7888" y="40869"/>
                  </a:cubicBezTo>
                  <a:lnTo>
                    <a:pt x="0" y="20761"/>
                  </a:lnTo>
                  <a:close/>
                </a:path>
              </a:pathLst>
            </a:custGeom>
            <a:noFill/>
            <a:ln w="28575" cap="sq">
              <a:solidFill>
                <a:srgbClr val="C10209"/>
              </a:solidFill>
              <a:round/>
              <a:headEnd type="none" w="sm" len="sm"/>
              <a:tailEnd type="triangle" w="med" len="med"/>
            </a:ln>
          </p:spPr>
          <p:txBody>
            <a:bodyPr vert="eaVert"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100" name="Arc 28"/>
            <p:cNvSpPr>
              <a:spLocks/>
            </p:cNvSpPr>
            <p:nvPr/>
          </p:nvSpPr>
          <p:spPr bwMode="auto">
            <a:xfrm rot="-5400000">
              <a:off x="718985" y="4948219"/>
              <a:ext cx="80972" cy="258666"/>
            </a:xfrm>
            <a:custGeom>
              <a:avLst/>
              <a:gdLst>
                <a:gd name="T0" fmla="*/ 63 w 21600"/>
                <a:gd name="T1" fmla="*/ 0 h 40869"/>
                <a:gd name="T2" fmla="*/ 85 w 21600"/>
                <a:gd name="T3" fmla="*/ 1324 h 40869"/>
                <a:gd name="T4" fmla="*/ 0 w 21600"/>
                <a:gd name="T5" fmla="*/ 671 h 40869"/>
                <a:gd name="T6" fmla="*/ 0 60000 65536"/>
                <a:gd name="T7" fmla="*/ 0 60000 65536"/>
                <a:gd name="T8" fmla="*/ 0 60000 65536"/>
                <a:gd name="T9" fmla="*/ 0 w 21600"/>
                <a:gd name="T10" fmla="*/ 0 h 40869"/>
                <a:gd name="T11" fmla="*/ 21600 w 21600"/>
                <a:gd name="T12" fmla="*/ 40869 h 40869"/>
              </a:gdLst>
              <a:ahLst/>
              <a:cxnLst>
                <a:cxn ang="T6">
                  <a:pos x="T0" y="T1"/>
                </a:cxn>
                <a:cxn ang="T7">
                  <a:pos x="T2" y="T3"/>
                </a:cxn>
                <a:cxn ang="T8">
                  <a:pos x="T4" y="T5"/>
                </a:cxn>
              </a:cxnLst>
              <a:rect l="T9" t="T10" r="T11" b="T12"/>
              <a:pathLst>
                <a:path w="21600" h="40869" fill="none" extrusionOk="0">
                  <a:moveTo>
                    <a:pt x="5961" y="0"/>
                  </a:moveTo>
                  <a:cubicBezTo>
                    <a:pt x="15220" y="2659"/>
                    <a:pt x="21600" y="11127"/>
                    <a:pt x="21600" y="20761"/>
                  </a:cubicBezTo>
                  <a:cubicBezTo>
                    <a:pt x="21600" y="29645"/>
                    <a:pt x="16159" y="37624"/>
                    <a:pt x="7888" y="40869"/>
                  </a:cubicBezTo>
                </a:path>
                <a:path w="21600" h="40869" stroke="0" extrusionOk="0">
                  <a:moveTo>
                    <a:pt x="5961" y="0"/>
                  </a:moveTo>
                  <a:cubicBezTo>
                    <a:pt x="15220" y="2659"/>
                    <a:pt x="21600" y="11127"/>
                    <a:pt x="21600" y="20761"/>
                  </a:cubicBezTo>
                  <a:cubicBezTo>
                    <a:pt x="21600" y="29645"/>
                    <a:pt x="16159" y="37624"/>
                    <a:pt x="7888" y="40869"/>
                  </a:cubicBezTo>
                  <a:lnTo>
                    <a:pt x="0" y="20761"/>
                  </a:lnTo>
                  <a:close/>
                </a:path>
              </a:pathLst>
            </a:custGeom>
            <a:noFill/>
            <a:ln w="28575" cap="sq">
              <a:solidFill>
                <a:srgbClr val="C10209"/>
              </a:solidFill>
              <a:round/>
              <a:headEnd type="triangle" w="med" len="med"/>
              <a:tailEnd type="none" w="sm" len="sm"/>
            </a:ln>
          </p:spPr>
          <p:txBody>
            <a:bodyPr vert="eaVert"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101" name="Arc 29"/>
            <p:cNvSpPr>
              <a:spLocks/>
            </p:cNvSpPr>
            <p:nvPr/>
          </p:nvSpPr>
          <p:spPr bwMode="auto">
            <a:xfrm rot="5400000" flipV="1">
              <a:off x="803092" y="5029189"/>
              <a:ext cx="80971" cy="258667"/>
            </a:xfrm>
            <a:custGeom>
              <a:avLst/>
              <a:gdLst>
                <a:gd name="T0" fmla="*/ 63 w 21600"/>
                <a:gd name="T1" fmla="*/ 0 h 40869"/>
                <a:gd name="T2" fmla="*/ 85 w 21600"/>
                <a:gd name="T3" fmla="*/ 1324 h 40869"/>
                <a:gd name="T4" fmla="*/ 0 w 21600"/>
                <a:gd name="T5" fmla="*/ 671 h 40869"/>
                <a:gd name="T6" fmla="*/ 0 60000 65536"/>
                <a:gd name="T7" fmla="*/ 0 60000 65536"/>
                <a:gd name="T8" fmla="*/ 0 60000 65536"/>
                <a:gd name="T9" fmla="*/ 0 w 21600"/>
                <a:gd name="T10" fmla="*/ 0 h 40869"/>
                <a:gd name="T11" fmla="*/ 21600 w 21600"/>
                <a:gd name="T12" fmla="*/ 40869 h 40869"/>
              </a:gdLst>
              <a:ahLst/>
              <a:cxnLst>
                <a:cxn ang="T6">
                  <a:pos x="T0" y="T1"/>
                </a:cxn>
                <a:cxn ang="T7">
                  <a:pos x="T2" y="T3"/>
                </a:cxn>
                <a:cxn ang="T8">
                  <a:pos x="T4" y="T5"/>
                </a:cxn>
              </a:cxnLst>
              <a:rect l="T9" t="T10" r="T11" b="T12"/>
              <a:pathLst>
                <a:path w="21600" h="40869" fill="none" extrusionOk="0">
                  <a:moveTo>
                    <a:pt x="5961" y="0"/>
                  </a:moveTo>
                  <a:cubicBezTo>
                    <a:pt x="15220" y="2659"/>
                    <a:pt x="21600" y="11127"/>
                    <a:pt x="21600" y="20761"/>
                  </a:cubicBezTo>
                  <a:cubicBezTo>
                    <a:pt x="21600" y="29645"/>
                    <a:pt x="16159" y="37624"/>
                    <a:pt x="7888" y="40869"/>
                  </a:cubicBezTo>
                </a:path>
                <a:path w="21600" h="40869" stroke="0" extrusionOk="0">
                  <a:moveTo>
                    <a:pt x="5961" y="0"/>
                  </a:moveTo>
                  <a:cubicBezTo>
                    <a:pt x="15220" y="2659"/>
                    <a:pt x="21600" y="11127"/>
                    <a:pt x="21600" y="20761"/>
                  </a:cubicBezTo>
                  <a:cubicBezTo>
                    <a:pt x="21600" y="29645"/>
                    <a:pt x="16159" y="37624"/>
                    <a:pt x="7888" y="40869"/>
                  </a:cubicBezTo>
                  <a:lnTo>
                    <a:pt x="0" y="20761"/>
                  </a:lnTo>
                  <a:close/>
                </a:path>
              </a:pathLst>
            </a:custGeom>
            <a:noFill/>
            <a:ln w="28575" cap="sq">
              <a:solidFill>
                <a:srgbClr val="C10209"/>
              </a:solidFill>
              <a:round/>
              <a:headEnd type="none" w="sm" len="sm"/>
              <a:tailEnd type="triangle" w="med" len="med"/>
            </a:ln>
          </p:spPr>
          <p:txBody>
            <a:bodyPr vert="eaVert"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102" name="Arc 30"/>
            <p:cNvSpPr>
              <a:spLocks/>
            </p:cNvSpPr>
            <p:nvPr/>
          </p:nvSpPr>
          <p:spPr bwMode="auto">
            <a:xfrm rot="-5400000">
              <a:off x="969716" y="4948219"/>
              <a:ext cx="80972" cy="258666"/>
            </a:xfrm>
            <a:custGeom>
              <a:avLst/>
              <a:gdLst>
                <a:gd name="T0" fmla="*/ 63 w 21600"/>
                <a:gd name="T1" fmla="*/ 0 h 40869"/>
                <a:gd name="T2" fmla="*/ 85 w 21600"/>
                <a:gd name="T3" fmla="*/ 1324 h 40869"/>
                <a:gd name="T4" fmla="*/ 0 w 21600"/>
                <a:gd name="T5" fmla="*/ 671 h 40869"/>
                <a:gd name="T6" fmla="*/ 0 60000 65536"/>
                <a:gd name="T7" fmla="*/ 0 60000 65536"/>
                <a:gd name="T8" fmla="*/ 0 60000 65536"/>
                <a:gd name="T9" fmla="*/ 0 w 21600"/>
                <a:gd name="T10" fmla="*/ 0 h 40869"/>
                <a:gd name="T11" fmla="*/ 21600 w 21600"/>
                <a:gd name="T12" fmla="*/ 40869 h 40869"/>
              </a:gdLst>
              <a:ahLst/>
              <a:cxnLst>
                <a:cxn ang="T6">
                  <a:pos x="T0" y="T1"/>
                </a:cxn>
                <a:cxn ang="T7">
                  <a:pos x="T2" y="T3"/>
                </a:cxn>
                <a:cxn ang="T8">
                  <a:pos x="T4" y="T5"/>
                </a:cxn>
              </a:cxnLst>
              <a:rect l="T9" t="T10" r="T11" b="T12"/>
              <a:pathLst>
                <a:path w="21600" h="40869" fill="none" extrusionOk="0">
                  <a:moveTo>
                    <a:pt x="5961" y="0"/>
                  </a:moveTo>
                  <a:cubicBezTo>
                    <a:pt x="15220" y="2659"/>
                    <a:pt x="21600" y="11127"/>
                    <a:pt x="21600" y="20761"/>
                  </a:cubicBezTo>
                  <a:cubicBezTo>
                    <a:pt x="21600" y="29645"/>
                    <a:pt x="16159" y="37624"/>
                    <a:pt x="7888" y="40869"/>
                  </a:cubicBezTo>
                </a:path>
                <a:path w="21600" h="40869" stroke="0" extrusionOk="0">
                  <a:moveTo>
                    <a:pt x="5961" y="0"/>
                  </a:moveTo>
                  <a:cubicBezTo>
                    <a:pt x="15220" y="2659"/>
                    <a:pt x="21600" y="11127"/>
                    <a:pt x="21600" y="20761"/>
                  </a:cubicBezTo>
                  <a:cubicBezTo>
                    <a:pt x="21600" y="29645"/>
                    <a:pt x="16159" y="37624"/>
                    <a:pt x="7888" y="40869"/>
                  </a:cubicBezTo>
                  <a:lnTo>
                    <a:pt x="0" y="20761"/>
                  </a:lnTo>
                  <a:close/>
                </a:path>
              </a:pathLst>
            </a:custGeom>
            <a:noFill/>
            <a:ln w="28575" cap="sq">
              <a:solidFill>
                <a:srgbClr val="C10209"/>
              </a:solidFill>
              <a:round/>
              <a:headEnd type="triangle" w="med" len="med"/>
              <a:tailEnd type="none" w="sm" len="sm"/>
            </a:ln>
          </p:spPr>
          <p:txBody>
            <a:bodyPr vert="eaVert"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103" name="Arc 31"/>
            <p:cNvSpPr>
              <a:spLocks/>
            </p:cNvSpPr>
            <p:nvPr/>
          </p:nvSpPr>
          <p:spPr bwMode="auto">
            <a:xfrm rot="5400000" flipV="1">
              <a:off x="1031607" y="5029189"/>
              <a:ext cx="80971" cy="258667"/>
            </a:xfrm>
            <a:custGeom>
              <a:avLst/>
              <a:gdLst>
                <a:gd name="T0" fmla="*/ 63 w 21600"/>
                <a:gd name="T1" fmla="*/ 0 h 40869"/>
                <a:gd name="T2" fmla="*/ 85 w 21600"/>
                <a:gd name="T3" fmla="*/ 1324 h 40869"/>
                <a:gd name="T4" fmla="*/ 0 w 21600"/>
                <a:gd name="T5" fmla="*/ 671 h 40869"/>
                <a:gd name="T6" fmla="*/ 0 60000 65536"/>
                <a:gd name="T7" fmla="*/ 0 60000 65536"/>
                <a:gd name="T8" fmla="*/ 0 60000 65536"/>
                <a:gd name="T9" fmla="*/ 0 w 21600"/>
                <a:gd name="T10" fmla="*/ 0 h 40869"/>
                <a:gd name="T11" fmla="*/ 21600 w 21600"/>
                <a:gd name="T12" fmla="*/ 40869 h 40869"/>
              </a:gdLst>
              <a:ahLst/>
              <a:cxnLst>
                <a:cxn ang="T6">
                  <a:pos x="T0" y="T1"/>
                </a:cxn>
                <a:cxn ang="T7">
                  <a:pos x="T2" y="T3"/>
                </a:cxn>
                <a:cxn ang="T8">
                  <a:pos x="T4" y="T5"/>
                </a:cxn>
              </a:cxnLst>
              <a:rect l="T9" t="T10" r="T11" b="T12"/>
              <a:pathLst>
                <a:path w="21600" h="40869" fill="none" extrusionOk="0">
                  <a:moveTo>
                    <a:pt x="5961" y="0"/>
                  </a:moveTo>
                  <a:cubicBezTo>
                    <a:pt x="15220" y="2659"/>
                    <a:pt x="21600" y="11127"/>
                    <a:pt x="21600" y="20761"/>
                  </a:cubicBezTo>
                  <a:cubicBezTo>
                    <a:pt x="21600" y="29645"/>
                    <a:pt x="16159" y="37624"/>
                    <a:pt x="7888" y="40869"/>
                  </a:cubicBezTo>
                </a:path>
                <a:path w="21600" h="40869" stroke="0" extrusionOk="0">
                  <a:moveTo>
                    <a:pt x="5961" y="0"/>
                  </a:moveTo>
                  <a:cubicBezTo>
                    <a:pt x="15220" y="2659"/>
                    <a:pt x="21600" y="11127"/>
                    <a:pt x="21600" y="20761"/>
                  </a:cubicBezTo>
                  <a:cubicBezTo>
                    <a:pt x="21600" y="29645"/>
                    <a:pt x="16159" y="37624"/>
                    <a:pt x="7888" y="40869"/>
                  </a:cubicBezTo>
                  <a:lnTo>
                    <a:pt x="0" y="20761"/>
                  </a:lnTo>
                  <a:close/>
                </a:path>
              </a:pathLst>
            </a:custGeom>
            <a:noFill/>
            <a:ln w="28575" cap="sq">
              <a:solidFill>
                <a:srgbClr val="C10209"/>
              </a:solidFill>
              <a:round/>
              <a:headEnd type="none" w="sm" len="sm"/>
              <a:tailEnd type="triangle" w="med" len="med"/>
            </a:ln>
          </p:spPr>
          <p:txBody>
            <a:bodyPr vert="eaVert"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104" name="Arc 32"/>
            <p:cNvSpPr>
              <a:spLocks/>
            </p:cNvSpPr>
            <p:nvPr/>
          </p:nvSpPr>
          <p:spPr bwMode="auto">
            <a:xfrm rot="10800000">
              <a:off x="1022104" y="4867185"/>
              <a:ext cx="71411" cy="290543"/>
            </a:xfrm>
            <a:custGeom>
              <a:avLst/>
              <a:gdLst>
                <a:gd name="T0" fmla="*/ 53 w 21600"/>
                <a:gd name="T1" fmla="*/ 0 h 40869"/>
                <a:gd name="T2" fmla="*/ 70 w 21600"/>
                <a:gd name="T3" fmla="*/ 1603 h 40869"/>
                <a:gd name="T4" fmla="*/ 0 w 21600"/>
                <a:gd name="T5" fmla="*/ 812 h 40869"/>
                <a:gd name="T6" fmla="*/ 0 60000 65536"/>
                <a:gd name="T7" fmla="*/ 0 60000 65536"/>
                <a:gd name="T8" fmla="*/ 0 60000 65536"/>
                <a:gd name="T9" fmla="*/ 0 w 21600"/>
                <a:gd name="T10" fmla="*/ 0 h 40869"/>
                <a:gd name="T11" fmla="*/ 21600 w 21600"/>
                <a:gd name="T12" fmla="*/ 40869 h 40869"/>
              </a:gdLst>
              <a:ahLst/>
              <a:cxnLst>
                <a:cxn ang="T6">
                  <a:pos x="T0" y="T1"/>
                </a:cxn>
                <a:cxn ang="T7">
                  <a:pos x="T2" y="T3"/>
                </a:cxn>
                <a:cxn ang="T8">
                  <a:pos x="T4" y="T5"/>
                </a:cxn>
              </a:cxnLst>
              <a:rect l="T9" t="T10" r="T11" b="T12"/>
              <a:pathLst>
                <a:path w="21600" h="40869" fill="none" extrusionOk="0">
                  <a:moveTo>
                    <a:pt x="5961" y="0"/>
                  </a:moveTo>
                  <a:cubicBezTo>
                    <a:pt x="15220" y="2659"/>
                    <a:pt x="21600" y="11127"/>
                    <a:pt x="21600" y="20761"/>
                  </a:cubicBezTo>
                  <a:cubicBezTo>
                    <a:pt x="21600" y="29645"/>
                    <a:pt x="16159" y="37624"/>
                    <a:pt x="7888" y="40869"/>
                  </a:cubicBezTo>
                </a:path>
                <a:path w="21600" h="40869" stroke="0" extrusionOk="0">
                  <a:moveTo>
                    <a:pt x="5961" y="0"/>
                  </a:moveTo>
                  <a:cubicBezTo>
                    <a:pt x="15220" y="2659"/>
                    <a:pt x="21600" y="11127"/>
                    <a:pt x="21600" y="20761"/>
                  </a:cubicBezTo>
                  <a:cubicBezTo>
                    <a:pt x="21600" y="29645"/>
                    <a:pt x="16159" y="37624"/>
                    <a:pt x="7888" y="40869"/>
                  </a:cubicBezTo>
                  <a:lnTo>
                    <a:pt x="0" y="20761"/>
                  </a:lnTo>
                  <a:close/>
                </a:path>
              </a:pathLst>
            </a:custGeom>
            <a:noFill/>
            <a:ln w="28575" cap="sq">
              <a:solidFill>
                <a:srgbClr val="C10209"/>
              </a:solidFill>
              <a:round/>
              <a:headEnd type="triangle" w="med" len="med"/>
              <a:tailEnd type="none" w="sm" len="sm"/>
            </a:ln>
          </p:spPr>
          <p:txBody>
            <a:bodyPr rot="10800000"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105" name="Arc 33"/>
            <p:cNvSpPr>
              <a:spLocks/>
            </p:cNvSpPr>
            <p:nvPr/>
          </p:nvSpPr>
          <p:spPr bwMode="auto">
            <a:xfrm flipV="1">
              <a:off x="1093515" y="4797328"/>
              <a:ext cx="71410" cy="290543"/>
            </a:xfrm>
            <a:custGeom>
              <a:avLst/>
              <a:gdLst>
                <a:gd name="T0" fmla="*/ 52 w 21600"/>
                <a:gd name="T1" fmla="*/ 0 h 40869"/>
                <a:gd name="T2" fmla="*/ 69 w 21600"/>
                <a:gd name="T3" fmla="*/ 1603 h 40869"/>
                <a:gd name="T4" fmla="*/ 0 w 21600"/>
                <a:gd name="T5" fmla="*/ 812 h 40869"/>
                <a:gd name="T6" fmla="*/ 0 60000 65536"/>
                <a:gd name="T7" fmla="*/ 0 60000 65536"/>
                <a:gd name="T8" fmla="*/ 0 60000 65536"/>
                <a:gd name="T9" fmla="*/ 0 w 21600"/>
                <a:gd name="T10" fmla="*/ 0 h 40869"/>
                <a:gd name="T11" fmla="*/ 21600 w 21600"/>
                <a:gd name="T12" fmla="*/ 40869 h 40869"/>
              </a:gdLst>
              <a:ahLst/>
              <a:cxnLst>
                <a:cxn ang="T6">
                  <a:pos x="T0" y="T1"/>
                </a:cxn>
                <a:cxn ang="T7">
                  <a:pos x="T2" y="T3"/>
                </a:cxn>
                <a:cxn ang="T8">
                  <a:pos x="T4" y="T5"/>
                </a:cxn>
              </a:cxnLst>
              <a:rect l="T9" t="T10" r="T11" b="T12"/>
              <a:pathLst>
                <a:path w="21600" h="40869" fill="none" extrusionOk="0">
                  <a:moveTo>
                    <a:pt x="5961" y="0"/>
                  </a:moveTo>
                  <a:cubicBezTo>
                    <a:pt x="15220" y="2659"/>
                    <a:pt x="21600" y="11127"/>
                    <a:pt x="21600" y="20761"/>
                  </a:cubicBezTo>
                  <a:cubicBezTo>
                    <a:pt x="21600" y="29645"/>
                    <a:pt x="16159" y="37624"/>
                    <a:pt x="7888" y="40869"/>
                  </a:cubicBezTo>
                </a:path>
                <a:path w="21600" h="40869" stroke="0" extrusionOk="0">
                  <a:moveTo>
                    <a:pt x="5961" y="0"/>
                  </a:moveTo>
                  <a:cubicBezTo>
                    <a:pt x="15220" y="2659"/>
                    <a:pt x="21600" y="11127"/>
                    <a:pt x="21600" y="20761"/>
                  </a:cubicBezTo>
                  <a:cubicBezTo>
                    <a:pt x="21600" y="29645"/>
                    <a:pt x="16159" y="37624"/>
                    <a:pt x="7888" y="40869"/>
                  </a:cubicBezTo>
                  <a:lnTo>
                    <a:pt x="0" y="20761"/>
                  </a:lnTo>
                  <a:close/>
                </a:path>
              </a:pathLst>
            </a:custGeom>
            <a:noFill/>
            <a:ln w="28575" cap="sq">
              <a:solidFill>
                <a:srgbClr val="C10209"/>
              </a:solidFill>
              <a:round/>
              <a:headEnd type="none" w="sm" len="sm"/>
              <a:tailEnd type="triangle" w="med" len="med"/>
            </a:ln>
          </p:spPr>
          <p:txBody>
            <a:bodyPr rot="10800000"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106" name="Arc 34"/>
            <p:cNvSpPr>
              <a:spLocks/>
            </p:cNvSpPr>
            <p:nvPr/>
          </p:nvSpPr>
          <p:spPr bwMode="auto">
            <a:xfrm rot="10800000">
              <a:off x="1022104" y="4597281"/>
              <a:ext cx="71411" cy="290543"/>
            </a:xfrm>
            <a:custGeom>
              <a:avLst/>
              <a:gdLst>
                <a:gd name="T0" fmla="*/ 53 w 21600"/>
                <a:gd name="T1" fmla="*/ 0 h 40869"/>
                <a:gd name="T2" fmla="*/ 70 w 21600"/>
                <a:gd name="T3" fmla="*/ 1603 h 40869"/>
                <a:gd name="T4" fmla="*/ 0 w 21600"/>
                <a:gd name="T5" fmla="*/ 812 h 40869"/>
                <a:gd name="T6" fmla="*/ 0 60000 65536"/>
                <a:gd name="T7" fmla="*/ 0 60000 65536"/>
                <a:gd name="T8" fmla="*/ 0 60000 65536"/>
                <a:gd name="T9" fmla="*/ 0 w 21600"/>
                <a:gd name="T10" fmla="*/ 0 h 40869"/>
                <a:gd name="T11" fmla="*/ 21600 w 21600"/>
                <a:gd name="T12" fmla="*/ 40869 h 40869"/>
              </a:gdLst>
              <a:ahLst/>
              <a:cxnLst>
                <a:cxn ang="T6">
                  <a:pos x="T0" y="T1"/>
                </a:cxn>
                <a:cxn ang="T7">
                  <a:pos x="T2" y="T3"/>
                </a:cxn>
                <a:cxn ang="T8">
                  <a:pos x="T4" y="T5"/>
                </a:cxn>
              </a:cxnLst>
              <a:rect l="T9" t="T10" r="T11" b="T12"/>
              <a:pathLst>
                <a:path w="21600" h="40869" fill="none" extrusionOk="0">
                  <a:moveTo>
                    <a:pt x="5961" y="0"/>
                  </a:moveTo>
                  <a:cubicBezTo>
                    <a:pt x="15220" y="2659"/>
                    <a:pt x="21600" y="11127"/>
                    <a:pt x="21600" y="20761"/>
                  </a:cubicBezTo>
                  <a:cubicBezTo>
                    <a:pt x="21600" y="29645"/>
                    <a:pt x="16159" y="37624"/>
                    <a:pt x="7888" y="40869"/>
                  </a:cubicBezTo>
                </a:path>
                <a:path w="21600" h="40869" stroke="0" extrusionOk="0">
                  <a:moveTo>
                    <a:pt x="5961" y="0"/>
                  </a:moveTo>
                  <a:cubicBezTo>
                    <a:pt x="15220" y="2659"/>
                    <a:pt x="21600" y="11127"/>
                    <a:pt x="21600" y="20761"/>
                  </a:cubicBezTo>
                  <a:cubicBezTo>
                    <a:pt x="21600" y="29645"/>
                    <a:pt x="16159" y="37624"/>
                    <a:pt x="7888" y="40869"/>
                  </a:cubicBezTo>
                  <a:lnTo>
                    <a:pt x="0" y="20761"/>
                  </a:lnTo>
                  <a:close/>
                </a:path>
              </a:pathLst>
            </a:custGeom>
            <a:noFill/>
            <a:ln w="28575" cap="sq">
              <a:solidFill>
                <a:srgbClr val="C10209"/>
              </a:solidFill>
              <a:round/>
              <a:headEnd type="triangle" w="med" len="med"/>
              <a:tailEnd type="none" w="sm" len="sm"/>
            </a:ln>
          </p:spPr>
          <p:txBody>
            <a:bodyPr rot="10800000"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107" name="Arc 35"/>
            <p:cNvSpPr>
              <a:spLocks/>
            </p:cNvSpPr>
            <p:nvPr/>
          </p:nvSpPr>
          <p:spPr bwMode="auto">
            <a:xfrm rot="10800000">
              <a:off x="1022104" y="4357542"/>
              <a:ext cx="71411" cy="288956"/>
            </a:xfrm>
            <a:custGeom>
              <a:avLst/>
              <a:gdLst>
                <a:gd name="T0" fmla="*/ 53 w 21600"/>
                <a:gd name="T1" fmla="*/ 0 h 40869"/>
                <a:gd name="T2" fmla="*/ 70 w 21600"/>
                <a:gd name="T3" fmla="*/ 1588 h 40869"/>
                <a:gd name="T4" fmla="*/ 0 w 21600"/>
                <a:gd name="T5" fmla="*/ 808 h 40869"/>
                <a:gd name="T6" fmla="*/ 0 60000 65536"/>
                <a:gd name="T7" fmla="*/ 0 60000 65536"/>
                <a:gd name="T8" fmla="*/ 0 60000 65536"/>
                <a:gd name="T9" fmla="*/ 0 w 21600"/>
                <a:gd name="T10" fmla="*/ 0 h 40869"/>
                <a:gd name="T11" fmla="*/ 21600 w 21600"/>
                <a:gd name="T12" fmla="*/ 40869 h 40869"/>
              </a:gdLst>
              <a:ahLst/>
              <a:cxnLst>
                <a:cxn ang="T6">
                  <a:pos x="T0" y="T1"/>
                </a:cxn>
                <a:cxn ang="T7">
                  <a:pos x="T2" y="T3"/>
                </a:cxn>
                <a:cxn ang="T8">
                  <a:pos x="T4" y="T5"/>
                </a:cxn>
              </a:cxnLst>
              <a:rect l="T9" t="T10" r="T11" b="T12"/>
              <a:pathLst>
                <a:path w="21600" h="40869" fill="none" extrusionOk="0">
                  <a:moveTo>
                    <a:pt x="5961" y="0"/>
                  </a:moveTo>
                  <a:cubicBezTo>
                    <a:pt x="15220" y="2659"/>
                    <a:pt x="21600" y="11127"/>
                    <a:pt x="21600" y="20761"/>
                  </a:cubicBezTo>
                  <a:cubicBezTo>
                    <a:pt x="21600" y="29645"/>
                    <a:pt x="16159" y="37624"/>
                    <a:pt x="7888" y="40869"/>
                  </a:cubicBezTo>
                </a:path>
                <a:path w="21600" h="40869" stroke="0" extrusionOk="0">
                  <a:moveTo>
                    <a:pt x="5961" y="0"/>
                  </a:moveTo>
                  <a:cubicBezTo>
                    <a:pt x="15220" y="2659"/>
                    <a:pt x="21600" y="11127"/>
                    <a:pt x="21600" y="20761"/>
                  </a:cubicBezTo>
                  <a:cubicBezTo>
                    <a:pt x="21600" y="29645"/>
                    <a:pt x="16159" y="37624"/>
                    <a:pt x="7888" y="40869"/>
                  </a:cubicBezTo>
                  <a:lnTo>
                    <a:pt x="0" y="20761"/>
                  </a:lnTo>
                  <a:close/>
                </a:path>
              </a:pathLst>
            </a:custGeom>
            <a:noFill/>
            <a:ln w="28575" cap="sq">
              <a:solidFill>
                <a:srgbClr val="C10209"/>
              </a:solidFill>
              <a:round/>
              <a:headEnd type="triangle" w="med" len="med"/>
              <a:tailEnd type="none" w="sm" len="sm"/>
            </a:ln>
          </p:spPr>
          <p:txBody>
            <a:bodyPr rot="10800000"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108" name="Arc 36"/>
            <p:cNvSpPr>
              <a:spLocks/>
            </p:cNvSpPr>
            <p:nvPr/>
          </p:nvSpPr>
          <p:spPr bwMode="auto">
            <a:xfrm flipV="1">
              <a:off x="1093515" y="4557589"/>
              <a:ext cx="71410" cy="290544"/>
            </a:xfrm>
            <a:custGeom>
              <a:avLst/>
              <a:gdLst>
                <a:gd name="T0" fmla="*/ 52 w 21600"/>
                <a:gd name="T1" fmla="*/ 0 h 40869"/>
                <a:gd name="T2" fmla="*/ 69 w 21600"/>
                <a:gd name="T3" fmla="*/ 1588 h 40869"/>
                <a:gd name="T4" fmla="*/ 0 w 21600"/>
                <a:gd name="T5" fmla="*/ 808 h 40869"/>
                <a:gd name="T6" fmla="*/ 0 60000 65536"/>
                <a:gd name="T7" fmla="*/ 0 60000 65536"/>
                <a:gd name="T8" fmla="*/ 0 60000 65536"/>
                <a:gd name="T9" fmla="*/ 0 w 21600"/>
                <a:gd name="T10" fmla="*/ 0 h 40869"/>
                <a:gd name="T11" fmla="*/ 21600 w 21600"/>
                <a:gd name="T12" fmla="*/ 40869 h 40869"/>
              </a:gdLst>
              <a:ahLst/>
              <a:cxnLst>
                <a:cxn ang="T6">
                  <a:pos x="T0" y="T1"/>
                </a:cxn>
                <a:cxn ang="T7">
                  <a:pos x="T2" y="T3"/>
                </a:cxn>
                <a:cxn ang="T8">
                  <a:pos x="T4" y="T5"/>
                </a:cxn>
              </a:cxnLst>
              <a:rect l="T9" t="T10" r="T11" b="T12"/>
              <a:pathLst>
                <a:path w="21600" h="40869" fill="none" extrusionOk="0">
                  <a:moveTo>
                    <a:pt x="5961" y="0"/>
                  </a:moveTo>
                  <a:cubicBezTo>
                    <a:pt x="15220" y="2659"/>
                    <a:pt x="21600" y="11127"/>
                    <a:pt x="21600" y="20761"/>
                  </a:cubicBezTo>
                  <a:cubicBezTo>
                    <a:pt x="21600" y="29645"/>
                    <a:pt x="16159" y="37624"/>
                    <a:pt x="7888" y="40869"/>
                  </a:cubicBezTo>
                </a:path>
                <a:path w="21600" h="40869" stroke="0" extrusionOk="0">
                  <a:moveTo>
                    <a:pt x="5961" y="0"/>
                  </a:moveTo>
                  <a:cubicBezTo>
                    <a:pt x="15220" y="2659"/>
                    <a:pt x="21600" y="11127"/>
                    <a:pt x="21600" y="20761"/>
                  </a:cubicBezTo>
                  <a:cubicBezTo>
                    <a:pt x="21600" y="29645"/>
                    <a:pt x="16159" y="37624"/>
                    <a:pt x="7888" y="40869"/>
                  </a:cubicBezTo>
                  <a:lnTo>
                    <a:pt x="0" y="20761"/>
                  </a:lnTo>
                  <a:close/>
                </a:path>
              </a:pathLst>
            </a:custGeom>
            <a:noFill/>
            <a:ln w="28575" cap="sq">
              <a:solidFill>
                <a:srgbClr val="C10209"/>
              </a:solidFill>
              <a:round/>
              <a:headEnd type="none" w="sm" len="sm"/>
              <a:tailEnd type="triangle" w="med" len="med"/>
            </a:ln>
          </p:spPr>
          <p:txBody>
            <a:bodyPr rot="10800000"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109" name="Arc 37"/>
            <p:cNvSpPr>
              <a:spLocks/>
            </p:cNvSpPr>
            <p:nvPr/>
          </p:nvSpPr>
          <p:spPr bwMode="auto">
            <a:xfrm flipV="1">
              <a:off x="1093515" y="4317851"/>
              <a:ext cx="71410" cy="288956"/>
            </a:xfrm>
            <a:custGeom>
              <a:avLst/>
              <a:gdLst>
                <a:gd name="T0" fmla="*/ 52 w 21600"/>
                <a:gd name="T1" fmla="*/ 0 h 40869"/>
                <a:gd name="T2" fmla="*/ 69 w 21600"/>
                <a:gd name="T3" fmla="*/ 1588 h 40869"/>
                <a:gd name="T4" fmla="*/ 0 w 21600"/>
                <a:gd name="T5" fmla="*/ 808 h 40869"/>
                <a:gd name="T6" fmla="*/ 0 60000 65536"/>
                <a:gd name="T7" fmla="*/ 0 60000 65536"/>
                <a:gd name="T8" fmla="*/ 0 60000 65536"/>
                <a:gd name="T9" fmla="*/ 0 w 21600"/>
                <a:gd name="T10" fmla="*/ 0 h 40869"/>
                <a:gd name="T11" fmla="*/ 21600 w 21600"/>
                <a:gd name="T12" fmla="*/ 40869 h 40869"/>
              </a:gdLst>
              <a:ahLst/>
              <a:cxnLst>
                <a:cxn ang="T6">
                  <a:pos x="T0" y="T1"/>
                </a:cxn>
                <a:cxn ang="T7">
                  <a:pos x="T2" y="T3"/>
                </a:cxn>
                <a:cxn ang="T8">
                  <a:pos x="T4" y="T5"/>
                </a:cxn>
              </a:cxnLst>
              <a:rect l="T9" t="T10" r="T11" b="T12"/>
              <a:pathLst>
                <a:path w="21600" h="40869" fill="none" extrusionOk="0">
                  <a:moveTo>
                    <a:pt x="5961" y="0"/>
                  </a:moveTo>
                  <a:cubicBezTo>
                    <a:pt x="15220" y="2659"/>
                    <a:pt x="21600" y="11127"/>
                    <a:pt x="21600" y="20761"/>
                  </a:cubicBezTo>
                  <a:cubicBezTo>
                    <a:pt x="21600" y="29645"/>
                    <a:pt x="16159" y="37624"/>
                    <a:pt x="7888" y="40869"/>
                  </a:cubicBezTo>
                </a:path>
                <a:path w="21600" h="40869" stroke="0" extrusionOk="0">
                  <a:moveTo>
                    <a:pt x="5961" y="0"/>
                  </a:moveTo>
                  <a:cubicBezTo>
                    <a:pt x="15220" y="2659"/>
                    <a:pt x="21600" y="11127"/>
                    <a:pt x="21600" y="20761"/>
                  </a:cubicBezTo>
                  <a:cubicBezTo>
                    <a:pt x="21600" y="29645"/>
                    <a:pt x="16159" y="37624"/>
                    <a:pt x="7888" y="40869"/>
                  </a:cubicBezTo>
                  <a:lnTo>
                    <a:pt x="0" y="20761"/>
                  </a:lnTo>
                  <a:close/>
                </a:path>
              </a:pathLst>
            </a:custGeom>
            <a:noFill/>
            <a:ln w="12700" cap="sq">
              <a:solidFill>
                <a:srgbClr val="C10209"/>
              </a:solidFill>
              <a:round/>
              <a:headEnd type="none" w="sm" len="sm"/>
              <a:tailEnd type="triangle" w="med" len="med"/>
            </a:ln>
          </p:spPr>
          <p:txBody>
            <a:bodyPr rot="10800000" wrap="none" anchor="ctr"/>
            <a:lstStyle/>
            <a:p>
              <a:pPr>
                <a:defRPr/>
              </a:pPr>
              <a:endParaRPr lang="es-ES" sz="2000">
                <a:effectLst>
                  <a:outerShdw blurRad="38100" dist="38100" dir="2700000" algn="tl">
                    <a:srgbClr val="000000">
                      <a:alpha val="43137"/>
                    </a:srgbClr>
                  </a:outerShdw>
                </a:effectLst>
                <a:latin typeface="+mj-lt"/>
                <a:ea typeface="+mn-ea"/>
                <a:cs typeface="+mn-cs"/>
              </a:endParaRPr>
            </a:p>
          </p:txBody>
        </p:sp>
        <p:sp>
          <p:nvSpPr>
            <p:cNvPr id="3110" name="Line 38"/>
            <p:cNvSpPr>
              <a:spLocks noChangeShapeType="1"/>
            </p:cNvSpPr>
            <p:nvPr/>
          </p:nvSpPr>
          <p:spPr bwMode="auto">
            <a:xfrm flipH="1" flipV="1">
              <a:off x="1128427" y="4876711"/>
              <a:ext cx="393553" cy="41279"/>
            </a:xfrm>
            <a:prstGeom prst="line">
              <a:avLst/>
            </a:prstGeom>
            <a:noFill/>
            <a:ln w="38100" cap="sq">
              <a:solidFill>
                <a:schemeClr val="tx1"/>
              </a:solidFill>
              <a:round/>
              <a:headEnd type="none" w="sm" len="sm"/>
              <a:tailEnd type="triangle" w="sm" len="sm"/>
            </a:ln>
          </p:spPr>
          <p:txBody>
            <a:bodyPr/>
            <a:lstStyle/>
            <a:p>
              <a:pPr>
                <a:defRPr/>
              </a:pPr>
              <a:endParaRPr lang="en-US" sz="2000">
                <a:effectLst>
                  <a:outerShdw blurRad="38100" dist="38100" dir="2700000" algn="tl">
                    <a:srgbClr val="000000">
                      <a:alpha val="43137"/>
                    </a:srgbClr>
                  </a:outerShdw>
                </a:effectLst>
                <a:latin typeface="+mj-lt"/>
                <a:ea typeface="+mn-ea"/>
                <a:cs typeface="+mn-cs"/>
              </a:endParaRPr>
            </a:p>
          </p:txBody>
        </p:sp>
        <p:sp>
          <p:nvSpPr>
            <p:cNvPr id="3111" name="AutoShape 39"/>
            <p:cNvSpPr>
              <a:spLocks noChangeArrowheads="1"/>
            </p:cNvSpPr>
            <p:nvPr/>
          </p:nvSpPr>
          <p:spPr bwMode="auto">
            <a:xfrm>
              <a:off x="260473" y="5667738"/>
              <a:ext cx="579654" cy="545952"/>
            </a:xfrm>
            <a:prstGeom prst="wedgeRoundRectCallout">
              <a:avLst>
                <a:gd name="adj1" fmla="val 21921"/>
                <a:gd name="adj2" fmla="val -196481"/>
                <a:gd name="adj3" fmla="val 16667"/>
              </a:avLst>
            </a:prstGeom>
            <a:solidFill>
              <a:srgbClr val="00B050"/>
            </a:solidFill>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a:lstStyle/>
            <a:p>
              <a:pPr>
                <a:defRPr/>
              </a:pPr>
              <a:endParaRPr lang="es-ES" sz="1800" b="0">
                <a:effectLst>
                  <a:outerShdw blurRad="38100" dist="38100" dir="2700000" algn="tl">
                    <a:srgbClr val="000000">
                      <a:alpha val="43137"/>
                    </a:srgbClr>
                  </a:outerShdw>
                </a:effectLst>
                <a:latin typeface="+mj-lt"/>
              </a:endParaRPr>
            </a:p>
          </p:txBody>
        </p:sp>
        <p:sp>
          <p:nvSpPr>
            <p:cNvPr id="3112" name="Rectangle 40"/>
            <p:cNvSpPr>
              <a:spLocks noChangeArrowheads="1"/>
            </p:cNvSpPr>
            <p:nvPr/>
          </p:nvSpPr>
          <p:spPr bwMode="auto">
            <a:xfrm>
              <a:off x="387341" y="5794385"/>
              <a:ext cx="338012" cy="293719"/>
            </a:xfrm>
            <a:prstGeom prst="rect">
              <a:avLst/>
            </a:prstGeom>
            <a:solidFill>
              <a:srgbClr val="92D050"/>
            </a:solidFill>
            <a:ln w="12700" cap="sq">
              <a:noFill/>
              <a:miter lim="800000"/>
              <a:headEnd type="none" w="sm" len="sm"/>
              <a:tailEnd type="none" w="sm" len="sm"/>
            </a:ln>
          </p:spPr>
          <p:txBody>
            <a:bodyPr wrap="none" anchor="ctr"/>
            <a:lstStyle/>
            <a:p>
              <a:pPr>
                <a:defRPr/>
              </a:pPr>
              <a:r>
                <a:rPr lang="en-US" sz="1600">
                  <a:effectLst>
                    <a:outerShdw blurRad="38100" dist="38100" dir="2700000" algn="tl">
                      <a:srgbClr val="FFFFFF"/>
                    </a:outerShdw>
                  </a:effectLst>
                </a:rPr>
                <a:t>PE</a:t>
              </a:r>
            </a:p>
          </p:txBody>
        </p:sp>
        <p:sp>
          <p:nvSpPr>
            <p:cNvPr id="3117" name="Line 45"/>
            <p:cNvSpPr>
              <a:spLocks noChangeShapeType="1"/>
            </p:cNvSpPr>
            <p:nvPr/>
          </p:nvSpPr>
          <p:spPr bwMode="auto">
            <a:xfrm flipH="1" flipV="1">
              <a:off x="742808" y="5895996"/>
              <a:ext cx="636351" cy="90497"/>
            </a:xfrm>
            <a:prstGeom prst="line">
              <a:avLst/>
            </a:prstGeom>
            <a:noFill/>
            <a:ln w="38100" cap="sq">
              <a:solidFill>
                <a:schemeClr val="tx1"/>
              </a:solidFill>
              <a:round/>
              <a:headEnd type="none" w="sm" len="sm"/>
              <a:tailEnd type="triangle" w="sm" len="sm"/>
            </a:ln>
          </p:spPr>
          <p:txBody>
            <a:bodyPr/>
            <a:lstStyle/>
            <a:p>
              <a:pPr>
                <a:defRPr/>
              </a:pPr>
              <a:endParaRPr lang="en-US" sz="2000">
                <a:effectLst>
                  <a:outerShdw blurRad="38100" dist="38100" dir="2700000" algn="tl">
                    <a:srgbClr val="000000">
                      <a:alpha val="43137"/>
                    </a:srgbClr>
                  </a:outerShdw>
                </a:effectLst>
                <a:latin typeface="+mj-lt"/>
                <a:ea typeface="+mn-ea"/>
                <a:cs typeface="+mn-cs"/>
              </a:endParaRPr>
            </a:p>
          </p:txBody>
        </p:sp>
        <p:sp>
          <p:nvSpPr>
            <p:cNvPr id="75" name="Rounded Rectangle 74"/>
            <p:cNvSpPr/>
            <p:nvPr/>
          </p:nvSpPr>
          <p:spPr bwMode="auto">
            <a:xfrm>
              <a:off x="1483562" y="4711963"/>
              <a:ext cx="1045029" cy="578882"/>
            </a:xfrm>
            <a:prstGeom prst="roundRect">
              <a:avLst/>
            </a:prstGeom>
            <a:ln>
              <a:headEnd type="oval" w="med" len="med"/>
              <a:tailEnd type="none" w="med" len="med"/>
            </a:ln>
          </p:spPr>
          <p:style>
            <a:lnRef idx="0">
              <a:schemeClr val="accent2"/>
            </a:lnRef>
            <a:fillRef idx="3">
              <a:schemeClr val="accent2"/>
            </a:fillRef>
            <a:effectRef idx="3">
              <a:schemeClr val="accent2"/>
            </a:effectRef>
            <a:fontRef idx="minor">
              <a:schemeClr val="lt1"/>
            </a:fontRef>
          </p:style>
          <p:txBody>
            <a:bodyPr anchor="ctr">
              <a:spAutoFit/>
            </a:bodyPr>
            <a:lstStyle>
              <a:lvl1pPr>
                <a:defRPr sz="2400" b="1">
                  <a:solidFill>
                    <a:schemeClr val="tx1"/>
                  </a:solidFill>
                  <a:latin typeface="Arial Narrow" charset="0"/>
                  <a:ea typeface="ＭＳ Ｐゴシック" charset="0"/>
                  <a:cs typeface="ＭＳ Ｐゴシック" charset="0"/>
                </a:defRPr>
              </a:lvl1pPr>
              <a:lvl2pPr marL="37931725" indent="-37474525">
                <a:defRPr sz="2400" b="1">
                  <a:solidFill>
                    <a:schemeClr val="tx1"/>
                  </a:solidFill>
                  <a:latin typeface="Arial Narrow" charset="0"/>
                  <a:ea typeface="ＭＳ Ｐゴシック" charset="0"/>
                </a:defRPr>
              </a:lvl2pPr>
              <a:lvl3pPr>
                <a:defRPr sz="2400" b="1">
                  <a:solidFill>
                    <a:schemeClr val="tx1"/>
                  </a:solidFill>
                  <a:latin typeface="Arial Narrow" charset="0"/>
                  <a:ea typeface="ＭＳ Ｐゴシック" charset="0"/>
                </a:defRPr>
              </a:lvl3pPr>
              <a:lvl4pPr>
                <a:defRPr sz="2400" b="1">
                  <a:solidFill>
                    <a:schemeClr val="tx1"/>
                  </a:solidFill>
                  <a:latin typeface="Arial Narrow" charset="0"/>
                  <a:ea typeface="ＭＳ Ｐゴシック" charset="0"/>
                </a:defRPr>
              </a:lvl4pPr>
              <a:lvl5pPr>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a:defRPr/>
              </a:pPr>
              <a:r>
                <a:rPr lang="en-US" sz="1400">
                  <a:solidFill>
                    <a:schemeClr val="bg1"/>
                  </a:solidFill>
                  <a:effectLst>
                    <a:outerShdw blurRad="38100" dist="38100" dir="2700000" algn="tl">
                      <a:srgbClr val="DDDDDD"/>
                    </a:outerShdw>
                  </a:effectLst>
                  <a:latin typeface="Arial" charset="0"/>
                </a:rPr>
                <a:t>Packets</a:t>
              </a:r>
            </a:p>
            <a:p>
              <a:pPr>
                <a:defRPr/>
              </a:pPr>
              <a:r>
                <a:rPr lang="en-US" sz="1400">
                  <a:solidFill>
                    <a:schemeClr val="bg1"/>
                  </a:solidFill>
                  <a:effectLst>
                    <a:outerShdw blurRad="38100" dist="38100" dir="2700000" algn="tl">
                      <a:srgbClr val="DDDDDD"/>
                    </a:outerShdw>
                  </a:effectLst>
                  <a:latin typeface="Arial" charset="0"/>
                </a:rPr>
                <a:t>Routes</a:t>
              </a:r>
            </a:p>
          </p:txBody>
        </p:sp>
        <p:sp>
          <p:nvSpPr>
            <p:cNvPr id="76" name="Rounded Rectangle 75"/>
            <p:cNvSpPr/>
            <p:nvPr/>
          </p:nvSpPr>
          <p:spPr bwMode="auto">
            <a:xfrm>
              <a:off x="1147660" y="5831636"/>
              <a:ext cx="1045029" cy="578882"/>
            </a:xfrm>
            <a:prstGeom prst="roundRect">
              <a:avLst/>
            </a:prstGeom>
            <a:solidFill>
              <a:srgbClr val="00B050"/>
            </a:solidFill>
            <a:ln>
              <a:headEnd type="oval" w="med" len="med"/>
              <a:tailEnd type="none" w="med" len="med"/>
            </a:ln>
          </p:spPr>
          <p:style>
            <a:lnRef idx="0">
              <a:schemeClr val="accent2"/>
            </a:lnRef>
            <a:fillRef idx="3">
              <a:schemeClr val="accent2"/>
            </a:fillRef>
            <a:effectRef idx="3">
              <a:schemeClr val="accent2"/>
            </a:effectRef>
            <a:fontRef idx="minor">
              <a:schemeClr val="lt1"/>
            </a:fontRef>
          </p:style>
          <p:txBody>
            <a:bodyPr anchor="ctr">
              <a:spAutoFit/>
            </a:bodyPr>
            <a:lstStyle>
              <a:lvl1pPr>
                <a:defRPr sz="2400" b="1">
                  <a:solidFill>
                    <a:schemeClr val="tx1"/>
                  </a:solidFill>
                  <a:latin typeface="Arial Narrow" charset="0"/>
                  <a:ea typeface="ＭＳ Ｐゴシック" charset="0"/>
                  <a:cs typeface="ＭＳ Ｐゴシック" charset="0"/>
                </a:defRPr>
              </a:lvl1pPr>
              <a:lvl2pPr marL="37931725" indent="-37474525">
                <a:defRPr sz="2400" b="1">
                  <a:solidFill>
                    <a:schemeClr val="tx1"/>
                  </a:solidFill>
                  <a:latin typeface="Arial Narrow" charset="0"/>
                  <a:ea typeface="ＭＳ Ｐゴシック" charset="0"/>
                </a:defRPr>
              </a:lvl2pPr>
              <a:lvl3pPr>
                <a:defRPr sz="2400" b="1">
                  <a:solidFill>
                    <a:schemeClr val="tx1"/>
                  </a:solidFill>
                  <a:latin typeface="Arial Narrow" charset="0"/>
                  <a:ea typeface="ＭＳ Ｐゴシック" charset="0"/>
                </a:defRPr>
              </a:lvl3pPr>
              <a:lvl4pPr>
                <a:defRPr sz="2400" b="1">
                  <a:solidFill>
                    <a:schemeClr val="tx1"/>
                  </a:solidFill>
                  <a:latin typeface="Arial Narrow" charset="0"/>
                  <a:ea typeface="ＭＳ Ｐゴシック" charset="0"/>
                </a:defRPr>
              </a:lvl4pPr>
              <a:lvl5pPr>
                <a:defRPr sz="2400" b="1">
                  <a:solidFill>
                    <a:schemeClr val="tx1"/>
                  </a:solidFill>
                  <a:latin typeface="Arial Narrow" charset="0"/>
                  <a:ea typeface="ＭＳ Ｐゴシック" charset="0"/>
                </a:defRPr>
              </a:lvl5pPr>
              <a:lvl6pPr marL="457200" eaLnBrk="0" fontAlgn="base" hangingPunct="0">
                <a:spcBef>
                  <a:spcPct val="0"/>
                </a:spcBef>
                <a:spcAft>
                  <a:spcPct val="0"/>
                </a:spcAft>
                <a:defRPr sz="2400" b="1">
                  <a:solidFill>
                    <a:schemeClr val="tx1"/>
                  </a:solidFill>
                  <a:latin typeface="Arial Narrow" charset="0"/>
                  <a:ea typeface="ＭＳ Ｐゴシック" charset="0"/>
                </a:defRPr>
              </a:lvl6pPr>
              <a:lvl7pPr marL="914400" eaLnBrk="0" fontAlgn="base" hangingPunct="0">
                <a:spcBef>
                  <a:spcPct val="0"/>
                </a:spcBef>
                <a:spcAft>
                  <a:spcPct val="0"/>
                </a:spcAft>
                <a:defRPr sz="2400" b="1">
                  <a:solidFill>
                    <a:schemeClr val="tx1"/>
                  </a:solidFill>
                  <a:latin typeface="Arial Narrow" charset="0"/>
                  <a:ea typeface="ＭＳ Ｐゴシック" charset="0"/>
                </a:defRPr>
              </a:lvl7pPr>
              <a:lvl8pPr marL="1371600" eaLnBrk="0" fontAlgn="base" hangingPunct="0">
                <a:spcBef>
                  <a:spcPct val="0"/>
                </a:spcBef>
                <a:spcAft>
                  <a:spcPct val="0"/>
                </a:spcAft>
                <a:defRPr sz="2400" b="1">
                  <a:solidFill>
                    <a:schemeClr val="tx1"/>
                  </a:solidFill>
                  <a:latin typeface="Arial Narrow" charset="0"/>
                  <a:ea typeface="ＭＳ Ｐゴシック" charset="0"/>
                </a:defRPr>
              </a:lvl8pPr>
              <a:lvl9pPr marL="1828800" eaLnBrk="0" fontAlgn="base" hangingPunct="0">
                <a:spcBef>
                  <a:spcPct val="0"/>
                </a:spcBef>
                <a:spcAft>
                  <a:spcPct val="0"/>
                </a:spcAft>
                <a:defRPr sz="2400" b="1">
                  <a:solidFill>
                    <a:schemeClr val="tx1"/>
                  </a:solidFill>
                  <a:latin typeface="Arial Narrow" charset="0"/>
                  <a:ea typeface="ＭＳ Ｐゴシック" charset="0"/>
                </a:defRPr>
              </a:lvl9pPr>
            </a:lstStyle>
            <a:p>
              <a:pPr>
                <a:defRPr/>
              </a:pPr>
              <a:r>
                <a:rPr lang="en-US" sz="1400">
                  <a:solidFill>
                    <a:schemeClr val="bg1"/>
                  </a:solidFill>
                  <a:effectLst>
                    <a:outerShdw blurRad="38100" dist="38100" dir="2700000" algn="tl">
                      <a:srgbClr val="DDDDDD"/>
                    </a:outerShdw>
                  </a:effectLst>
                  <a:latin typeface="Arial" charset="0"/>
                </a:rPr>
                <a:t>Network</a:t>
              </a:r>
            </a:p>
            <a:p>
              <a:pPr>
                <a:defRPr/>
              </a:pPr>
              <a:r>
                <a:rPr lang="en-US" sz="1400">
                  <a:solidFill>
                    <a:schemeClr val="bg1"/>
                  </a:solidFill>
                  <a:effectLst>
                    <a:outerShdw blurRad="38100" dist="38100" dir="2700000" algn="tl">
                      <a:srgbClr val="DDDDDD"/>
                    </a:outerShdw>
                  </a:effectLst>
                  <a:latin typeface="Arial" charset="0"/>
                </a:rPr>
                <a:t>Interface</a:t>
              </a:r>
            </a:p>
          </p:txBody>
        </p:sp>
      </p:grpSp>
      <p:pic>
        <p:nvPicPr>
          <p:cNvPr id="1635451" name="Picture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7050" y="4138613"/>
            <a:ext cx="1633538"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pic>
        <p:nvPicPr>
          <p:cNvPr id="1026" name="Picture 2" descr="Arteris Featured in World Economic Forum Entrepreneurship Report">
            <a:extLst>
              <a:ext uri="{FF2B5EF4-FFF2-40B4-BE49-F238E27FC236}">
                <a16:creationId xmlns:a16="http://schemas.microsoft.com/office/drawing/2014/main" id="{CDD236FF-3D93-E94D-8D03-98C1F9BFA1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0321" y="4196008"/>
            <a:ext cx="1733550" cy="7038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7689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689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689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7689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354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a:t>(c)  Giovanni De Micheli</a:t>
            </a:r>
          </a:p>
        </p:txBody>
      </p:sp>
      <p:sp>
        <p:nvSpPr>
          <p:cNvPr id="7" name="Slide Number Placeholder 4"/>
          <p:cNvSpPr>
            <a:spLocks noGrp="1"/>
          </p:cNvSpPr>
          <p:nvPr>
            <p:ph type="sldNum" sz="quarter" idx="11"/>
          </p:nvPr>
        </p:nvSpPr>
        <p:spPr/>
        <p:txBody>
          <a:bodyPr/>
          <a:lstStyle/>
          <a:p>
            <a:fld id="{A19B7FEB-F382-FB4E-9748-339C9BC5671D}" type="slidenum">
              <a:rPr lang="en-US"/>
              <a:pPr/>
              <a:t>9</a:t>
            </a:fld>
            <a:endParaRPr lang="en-US"/>
          </a:p>
        </p:txBody>
      </p:sp>
      <p:sp>
        <p:nvSpPr>
          <p:cNvPr id="1652738" name="Rectangle 2"/>
          <p:cNvSpPr>
            <a:spLocks noGrp="1" noChangeArrowheads="1"/>
          </p:cNvSpPr>
          <p:nvPr>
            <p:ph type="title"/>
          </p:nvPr>
        </p:nvSpPr>
        <p:spPr/>
        <p:txBody>
          <a:bodyPr/>
          <a:lstStyle/>
          <a:p>
            <a:r>
              <a:rPr lang="en-US"/>
              <a:t>Systems on Chip</a:t>
            </a:r>
            <a:br>
              <a:rPr lang="en-US"/>
            </a:br>
            <a:endParaRPr lang="en-US"/>
          </a:p>
        </p:txBody>
      </p:sp>
      <p:sp>
        <p:nvSpPr>
          <p:cNvPr id="1652739" name="Rectangle 3"/>
          <p:cNvSpPr>
            <a:spLocks noGrp="1" noChangeArrowheads="1"/>
          </p:cNvSpPr>
          <p:nvPr>
            <p:ph type="body" idx="1"/>
          </p:nvPr>
        </p:nvSpPr>
        <p:spPr>
          <a:xfrm>
            <a:off x="254000" y="1346200"/>
            <a:ext cx="7772400" cy="4114800"/>
          </a:xfrm>
        </p:spPr>
        <p:txBody>
          <a:bodyPr/>
          <a:lstStyle/>
          <a:p>
            <a:r>
              <a:rPr lang="en-US" dirty="0"/>
              <a:t>Large-scale</a:t>
            </a:r>
          </a:p>
          <a:p>
            <a:pPr lvl="1"/>
            <a:r>
              <a:rPr lang="en-US" dirty="0"/>
              <a:t>Billion transistor chips</a:t>
            </a:r>
          </a:p>
          <a:p>
            <a:pPr lvl="1"/>
            <a:r>
              <a:rPr lang="en-US" dirty="0"/>
              <a:t>Multi-cores, multi-threaded SW</a:t>
            </a:r>
          </a:p>
          <a:p>
            <a:r>
              <a:rPr lang="en-US" dirty="0"/>
              <a:t>Power-consumption limited</a:t>
            </a:r>
          </a:p>
          <a:p>
            <a:pPr lvl="1"/>
            <a:r>
              <a:rPr lang="en-US" dirty="0"/>
              <a:t>Dark silicon</a:t>
            </a:r>
          </a:p>
          <a:p>
            <a:r>
              <a:rPr lang="en-US" dirty="0"/>
              <a:t>Very expensive to design</a:t>
            </a:r>
          </a:p>
          <a:p>
            <a:pPr lvl="1"/>
            <a:r>
              <a:rPr lang="en-US" i="1" dirty="0"/>
              <a:t>Non recurring engineering </a:t>
            </a:r>
            <a:r>
              <a:rPr lang="en-US" dirty="0"/>
              <a:t>(NRE) costs</a:t>
            </a:r>
          </a:p>
          <a:p>
            <a:pPr lvl="1"/>
            <a:r>
              <a:rPr lang="en-US" dirty="0"/>
              <a:t>Migration toward software</a:t>
            </a:r>
          </a:p>
        </p:txBody>
      </p:sp>
      <p:sp>
        <p:nvSpPr>
          <p:cNvPr id="1652741" name="Text Box 5"/>
          <p:cNvSpPr txBox="1">
            <a:spLocks noChangeArrowheads="1"/>
          </p:cNvSpPr>
          <p:nvPr/>
        </p:nvSpPr>
        <p:spPr bwMode="auto">
          <a:xfrm>
            <a:off x="5841358" y="5099328"/>
            <a:ext cx="2890535" cy="369332"/>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125724" dir="2700000" algn="ctr" rotWithShape="0">
                    <a:srgbClr val="000066">
                      <a:alpha val="74998"/>
                    </a:srgbClr>
                  </a:outerShdw>
                </a:effectLst>
              </a14:hiddenEffects>
            </a:ext>
          </a:extLst>
        </p:spPr>
        <p:txBody>
          <a:bodyPr wrap="none" anchor="ctr">
            <a:spAutoFit/>
          </a:bodyPr>
          <a:lstStyle/>
          <a:p>
            <a:r>
              <a:rPr lang="en-US" sz="1800" b="0" dirty="0">
                <a:solidFill>
                  <a:schemeClr val="tx2"/>
                </a:solidFill>
                <a:latin typeface="Arial" charset="0"/>
              </a:rPr>
              <a:t>NVIDIA TEGRA Processor</a:t>
            </a:r>
          </a:p>
        </p:txBody>
      </p:sp>
      <p:pic>
        <p:nvPicPr>
          <p:cNvPr id="2" name="Picture 1"/>
          <p:cNvPicPr>
            <a:picLocks noChangeAspect="1"/>
          </p:cNvPicPr>
          <p:nvPr/>
        </p:nvPicPr>
        <p:blipFill>
          <a:blip r:embed="rId3"/>
          <a:stretch>
            <a:fillRect/>
          </a:stretch>
        </p:blipFill>
        <p:spPr>
          <a:xfrm>
            <a:off x="4953000" y="1143000"/>
            <a:ext cx="3810000" cy="3708400"/>
          </a:xfrm>
          <a:prstGeom prst="rect">
            <a:avLst/>
          </a:prstGeom>
        </p:spPr>
      </p:pic>
    </p:spTree>
    <p:extLst>
      <p:ext uri="{BB962C8B-B14F-4D97-AF65-F5344CB8AC3E}">
        <p14:creationId xmlns:p14="http://schemas.microsoft.com/office/powerpoint/2010/main" val="4028309502"/>
      </p:ext>
    </p:extLst>
  </p:cSld>
  <p:clrMapOvr>
    <a:masterClrMapping/>
  </p:clrMapOvr>
</p:sld>
</file>

<file path=ppt/theme/theme1.xml><?xml version="1.0" encoding="utf-8"?>
<a:theme xmlns:a="http://schemas.openxmlformats.org/drawingml/2006/main" name="gsrcPresentationTemplate">
  <a:themeElements>
    <a:clrScheme name="">
      <a:dk1>
        <a:srgbClr val="000000"/>
      </a:dk1>
      <a:lt1>
        <a:srgbClr val="FFFFCC"/>
      </a:lt1>
      <a:dk2>
        <a:srgbClr val="660066"/>
      </a:dk2>
      <a:lt2>
        <a:srgbClr val="660066"/>
      </a:lt2>
      <a:accent1>
        <a:srgbClr val="339933"/>
      </a:accent1>
      <a:accent2>
        <a:srgbClr val="800000"/>
      </a:accent2>
      <a:accent3>
        <a:srgbClr val="FFFFE2"/>
      </a:accent3>
      <a:accent4>
        <a:srgbClr val="000000"/>
      </a:accent4>
      <a:accent5>
        <a:srgbClr val="ADCAAD"/>
      </a:accent5>
      <a:accent6>
        <a:srgbClr val="730000"/>
      </a:accent6>
      <a:hlink>
        <a:srgbClr val="000099"/>
      </a:hlink>
      <a:folHlink>
        <a:srgbClr val="FF9900"/>
      </a:folHlink>
    </a:clrScheme>
    <a:fontScheme name="gsrcPresentationTemplat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gsrcPresentationTemplate 1">
        <a:dk1>
          <a:srgbClr val="0033CC"/>
        </a:dk1>
        <a:lt1>
          <a:srgbClr val="99FFFF"/>
        </a:lt1>
        <a:dk2>
          <a:srgbClr val="000000"/>
        </a:dk2>
        <a:lt2>
          <a:srgbClr val="000000"/>
        </a:lt2>
        <a:accent1>
          <a:srgbClr val="00B8A5"/>
        </a:accent1>
        <a:accent2>
          <a:srgbClr val="2C005E"/>
        </a:accent2>
        <a:accent3>
          <a:srgbClr val="CAFFFF"/>
        </a:accent3>
        <a:accent4>
          <a:srgbClr val="002AAE"/>
        </a:accent4>
        <a:accent5>
          <a:srgbClr val="AAD8CF"/>
        </a:accent5>
        <a:accent6>
          <a:srgbClr val="270054"/>
        </a:accent6>
        <a:hlink>
          <a:srgbClr val="4C82FF"/>
        </a:hlink>
        <a:folHlink>
          <a:srgbClr val="FFB833"/>
        </a:folHlink>
      </a:clrScheme>
      <a:clrMap bg1="lt1" tx1="dk1" bg2="lt2" tx2="dk2" accent1="accent1" accent2="accent2" accent3="accent3" accent4="accent4" accent5="accent5" accent6="accent6" hlink="hlink" folHlink="folHlink"/>
    </a:extraClrScheme>
    <a:extraClrScheme>
      <a:clrScheme name="gsrcPresentationTemplate 2">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srcPresentationTemplate 3">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gsrcPresentationTemplate 4">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srcPresentationTemplate 5">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srcPresentationTemplate 6">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srcPresentationTemplate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gsrcPresentationTemplate 8">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34748</TotalTime>
  <Words>4343</Words>
  <Application>Microsoft Macintosh PowerPoint</Application>
  <PresentationFormat>On-screen Show (4:3)</PresentationFormat>
  <Paragraphs>740</Paragraphs>
  <Slides>59</Slides>
  <Notes>46</Notes>
  <HiddenSlides>3</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Arial</vt:lpstr>
      <vt:lpstr>Arial Narrow</vt:lpstr>
      <vt:lpstr>Calibri Light</vt:lpstr>
      <vt:lpstr>Monotype Sorts</vt:lpstr>
      <vt:lpstr>Symbol</vt:lpstr>
      <vt:lpstr>Tahoma</vt:lpstr>
      <vt:lpstr>Times New Roman</vt:lpstr>
      <vt:lpstr>Wingdings</vt:lpstr>
      <vt:lpstr>gsrcPresentationTemplate</vt:lpstr>
      <vt:lpstr>Design Technologies for Integrated Systems</vt:lpstr>
      <vt:lpstr>Course objectives</vt:lpstr>
      <vt:lpstr>Module 1</vt:lpstr>
      <vt:lpstr>Computing today</vt:lpstr>
      <vt:lpstr>Computing today</vt:lpstr>
      <vt:lpstr>The Internet of Things</vt:lpstr>
      <vt:lpstr>Requirements for electronic chip design</vt:lpstr>
      <vt:lpstr>New communication structures</vt:lpstr>
      <vt:lpstr>Systems on Chip </vt:lpstr>
      <vt:lpstr>Wafer scale integration (Cerebras)</vt:lpstr>
      <vt:lpstr>Systems in Package</vt:lpstr>
      <vt:lpstr>New packaging technology</vt:lpstr>
      <vt:lpstr>NVidia 2.5D-IC High BW Memory Application </vt:lpstr>
      <vt:lpstr>The emerging nano-technologies</vt:lpstr>
      <vt:lpstr>22 nm Tri-Gate Transistors</vt:lpstr>
      <vt:lpstr>Fully Depleted SoI Transistors</vt:lpstr>
      <vt:lpstr>Silicon Nanowire Transistor</vt:lpstr>
      <vt:lpstr>FINFETs, NanoWires and NanoSheets</vt:lpstr>
      <vt:lpstr>Carbon Nanotube Transistors</vt:lpstr>
      <vt:lpstr>CNT nanocomputer</vt:lpstr>
      <vt:lpstr>16B RISC-V 14’000 CNFET transistor chip</vt:lpstr>
      <vt:lpstr>2D electronic technologies</vt:lpstr>
      <vt:lpstr>MoS2 nanocomputer</vt:lpstr>
      <vt:lpstr>Controllable polarity transistors in 2D</vt:lpstr>
      <vt:lpstr>Quantum computing technologies</vt:lpstr>
      <vt:lpstr>Integrated Circuit Design Styles</vt:lpstr>
      <vt:lpstr>The Custom Approach </vt:lpstr>
      <vt:lpstr>Transition to Automation and Regular Structures</vt:lpstr>
      <vt:lpstr>Standard Cell - Example</vt:lpstr>
      <vt:lpstr>Cell-based Design (or standard cells)</vt:lpstr>
      <vt:lpstr>Standard Cell – The New Generation</vt:lpstr>
      <vt:lpstr>“Soft” MacroModules</vt:lpstr>
      <vt:lpstr>Gate Array — Sea-of-gates</vt:lpstr>
      <vt:lpstr>Field-Programmable Gate Arrays Fuse-based</vt:lpstr>
      <vt:lpstr>Field Programmable Gate Arrays Xilinx LUT Architecture</vt:lpstr>
      <vt:lpstr>Heterogeneous Programmable Platforms</vt:lpstr>
      <vt:lpstr>Integrated Circuit Design Styles</vt:lpstr>
      <vt:lpstr>The Basic Trade-Offs</vt:lpstr>
      <vt:lpstr>Moore’s law</vt:lpstr>
      <vt:lpstr>End of Moore’s Law?</vt:lpstr>
      <vt:lpstr>8 Generations of Apple Mobile System-on-Chips</vt:lpstr>
      <vt:lpstr>PowerPoint Presentation</vt:lpstr>
      <vt:lpstr>PowerPoint Presentation</vt:lpstr>
      <vt:lpstr>Design Capabilities Today</vt:lpstr>
      <vt:lpstr>Module 2</vt:lpstr>
      <vt:lpstr>Computer-aided design</vt:lpstr>
      <vt:lpstr>Microelectronic circuit design</vt:lpstr>
      <vt:lpstr>Synthesis history</vt:lpstr>
      <vt:lpstr>Modeling abstractions</vt:lpstr>
      <vt:lpstr>Circuit synthesis</vt:lpstr>
      <vt:lpstr>Synthesis levels</vt:lpstr>
      <vt:lpstr>Synthesis and optimization</vt:lpstr>
      <vt:lpstr>Combinational circuit optimization</vt:lpstr>
      <vt:lpstr>Optimization trade-off in sequential circuits</vt:lpstr>
      <vt:lpstr>Pareto points</vt:lpstr>
      <vt:lpstr>Example Differential equation solver</vt:lpstr>
      <vt:lpstr>Example</vt:lpstr>
      <vt:lpstr>Example</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Synthesis</dc:title>
  <dc:creator>Giovanni De Micheli (c)</dc:creator>
  <cp:lastModifiedBy>Giovanni De Micheli</cp:lastModifiedBy>
  <cp:revision>880</cp:revision>
  <cp:lastPrinted>2023-08-31T13:31:38Z</cp:lastPrinted>
  <dcterms:created xsi:type="dcterms:W3CDTF">1995-06-17T23:31:02Z</dcterms:created>
  <dcterms:modified xsi:type="dcterms:W3CDTF">2024-09-05T10:57:43Z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keutzer@eecs.berkeley.edu</vt:lpwstr>
  </property>
  <property fmtid="{D5CDD505-2E9C-101B-9397-08002B2CF9AE}" pid="8" name="HomePage">
    <vt:lpwstr>www-cad.eecs.berkeley.edu/~keutzer</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2</vt:i4>
  </property>
  <property fmtid="{D5CDD505-2E9C-101B-9397-08002B2CF9AE}" pid="19" name="ShowNotes">
    <vt:bool>false</vt:bool>
  </property>
  <property fmtid="{D5CDD505-2E9C-101B-9397-08002B2CF9AE}" pid="20" name="NavBtnPos">
    <vt:i4>3</vt:i4>
  </property>
  <property fmtid="{D5CDD505-2E9C-101B-9397-08002B2CF9AE}" pid="21" name="OutputDir">
    <vt:lpwstr>U:\My Documents\HTMLDoc\290A</vt:lpwstr>
  </property>
</Properties>
</file>